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9" r:id="rId1"/>
  </p:sldMasterIdLst>
  <p:notesMasterIdLst>
    <p:notesMasterId r:id="rId73"/>
  </p:notesMasterIdLst>
  <p:handoutMasterIdLst>
    <p:handoutMasterId r:id="rId74"/>
  </p:handoutMasterIdLst>
  <p:sldIdLst>
    <p:sldId id="1893" r:id="rId2"/>
    <p:sldId id="1793" r:id="rId3"/>
    <p:sldId id="1801" r:id="rId4"/>
    <p:sldId id="1921" r:id="rId5"/>
    <p:sldId id="1923" r:id="rId6"/>
    <p:sldId id="1917" r:id="rId7"/>
    <p:sldId id="1924" r:id="rId8"/>
    <p:sldId id="1925" r:id="rId9"/>
    <p:sldId id="1926" r:id="rId10"/>
    <p:sldId id="1927" r:id="rId11"/>
    <p:sldId id="1928" r:id="rId12"/>
    <p:sldId id="1929" r:id="rId13"/>
    <p:sldId id="1930" r:id="rId14"/>
    <p:sldId id="1920" r:id="rId15"/>
    <p:sldId id="1931" r:id="rId16"/>
    <p:sldId id="1730" r:id="rId17"/>
    <p:sldId id="1798" r:id="rId18"/>
    <p:sldId id="1805" r:id="rId19"/>
    <p:sldId id="1803" r:id="rId20"/>
    <p:sldId id="1804" r:id="rId21"/>
    <p:sldId id="1809" r:id="rId22"/>
    <p:sldId id="1810" r:id="rId23"/>
    <p:sldId id="1811" r:id="rId24"/>
    <p:sldId id="1812" r:id="rId25"/>
    <p:sldId id="1813" r:id="rId26"/>
    <p:sldId id="1814" r:id="rId27"/>
    <p:sldId id="1815" r:id="rId28"/>
    <p:sldId id="1816" r:id="rId29"/>
    <p:sldId id="1817" r:id="rId30"/>
    <p:sldId id="1818" r:id="rId31"/>
    <p:sldId id="1819" r:id="rId32"/>
    <p:sldId id="1820" r:id="rId33"/>
    <p:sldId id="1821" r:id="rId34"/>
    <p:sldId id="1822" r:id="rId35"/>
    <p:sldId id="1882" r:id="rId36"/>
    <p:sldId id="1883" r:id="rId37"/>
    <p:sldId id="1824" r:id="rId38"/>
    <p:sldId id="1922" r:id="rId39"/>
    <p:sldId id="1867" r:id="rId40"/>
    <p:sldId id="1831" r:id="rId41"/>
    <p:sldId id="1910" r:id="rId42"/>
    <p:sldId id="1911" r:id="rId43"/>
    <p:sldId id="1827" r:id="rId44"/>
    <p:sldId id="1869" r:id="rId45"/>
    <p:sldId id="1870" r:id="rId46"/>
    <p:sldId id="1871" r:id="rId47"/>
    <p:sldId id="1872" r:id="rId48"/>
    <p:sldId id="1874" r:id="rId49"/>
    <p:sldId id="1875" r:id="rId50"/>
    <p:sldId id="1835" r:id="rId51"/>
    <p:sldId id="1836" r:id="rId52"/>
    <p:sldId id="1837" r:id="rId53"/>
    <p:sldId id="1838" r:id="rId54"/>
    <p:sldId id="1839" r:id="rId55"/>
    <p:sldId id="1878" r:id="rId56"/>
    <p:sldId id="1912" r:id="rId57"/>
    <p:sldId id="1879" r:id="rId58"/>
    <p:sldId id="1844" r:id="rId59"/>
    <p:sldId id="1845" r:id="rId60"/>
    <p:sldId id="1846" r:id="rId61"/>
    <p:sldId id="1847" r:id="rId62"/>
    <p:sldId id="1848" r:id="rId63"/>
    <p:sldId id="1851" r:id="rId64"/>
    <p:sldId id="1852" r:id="rId65"/>
    <p:sldId id="1853" r:id="rId66"/>
    <p:sldId id="1854" r:id="rId67"/>
    <p:sldId id="1788" r:id="rId68"/>
    <p:sldId id="1914" r:id="rId69"/>
    <p:sldId id="1903" r:id="rId70"/>
    <p:sldId id="1915" r:id="rId71"/>
    <p:sldId id="1259" r:id="rId72"/>
  </p:sldIdLst>
  <p:sldSz cx="9144000" cy="6858000" type="screen4x3"/>
  <p:notesSz cx="9363075" cy="7077075"/>
  <p:embeddedFontLst>
    <p:embeddedFont>
      <p:font typeface="Arial Black" panose="020B0A04020102020204" pitchFamily="34" charset="0"/>
      <p:bold r:id="rId75"/>
    </p:embeddedFont>
    <p:embeddedFont>
      <p:font typeface="Calibri" panose="020F0502020204030204" pitchFamily="34" charset="0"/>
      <p:regular r:id="rId76"/>
      <p:bold r:id="rId77"/>
      <p:italic r:id="rId78"/>
      <p:boldItalic r:id="rId79"/>
    </p:embeddedFont>
    <p:embeddedFont>
      <p:font typeface="Webdings" panose="05030102010509060703" pitchFamily="18" charset="2"/>
      <p:regular r:id="rId80"/>
    </p:embeddedFont>
    <p:embeddedFont>
      <p:font typeface="Tahoma" panose="020B0604030504040204" pitchFamily="34" charset="0"/>
      <p:regular r:id="rId81"/>
      <p:bold r:id="rId82"/>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0">
          <p15:clr>
            <a:srgbClr val="A4A3A4"/>
          </p15:clr>
        </p15:guide>
        <p15:guide id="2" pos="295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E47"/>
    <a:srgbClr val="00863D"/>
    <a:srgbClr val="CC3300"/>
    <a:srgbClr val="FF9900"/>
    <a:srgbClr val="FF3300"/>
    <a:srgbClr val="808080"/>
    <a:srgbClr val="6699FF"/>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16" autoAdjust="0"/>
    <p:restoredTop sz="94737" autoAdjust="0"/>
  </p:normalViewPr>
  <p:slideViewPr>
    <p:cSldViewPr snapToGrid="0">
      <p:cViewPr varScale="1">
        <p:scale>
          <a:sx n="66" d="100"/>
          <a:sy n="66" d="100"/>
        </p:scale>
        <p:origin x="84" y="3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760"/>
    </p:cViewPr>
  </p:sorterViewPr>
  <p:notesViewPr>
    <p:cSldViewPr snapToGrid="0">
      <p:cViewPr varScale="1">
        <p:scale>
          <a:sx n="55" d="100"/>
          <a:sy n="55" d="100"/>
        </p:scale>
        <p:origin x="-1752" y="-84"/>
      </p:cViewPr>
      <p:guideLst>
        <p:guide orient="horz" pos="2230"/>
        <p:guide pos="295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2.fntdata"/><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8.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4057650" cy="354013"/>
          </a:xfrm>
          <a:prstGeom prst="rect">
            <a:avLst/>
          </a:prstGeom>
          <a:noFill/>
          <a:ln w="9525">
            <a:noFill/>
            <a:miter lim="800000"/>
            <a:headEnd/>
            <a:tailEnd/>
          </a:ln>
          <a:effectLst/>
        </p:spPr>
        <p:txBody>
          <a:bodyPr vert="horz" wrap="square" lIns="92948" tIns="46474" rIns="92948" bIns="46474" numCol="1" anchor="t" anchorCtr="0" compatLnSpc="1">
            <a:prstTxWarp prst="textNoShape">
              <a:avLst/>
            </a:prstTxWarp>
          </a:bodyPr>
          <a:lstStyle>
            <a:lvl1pPr eaLnBrk="0" hangingPunct="0">
              <a:defRPr sz="1200"/>
            </a:lvl1pPr>
          </a:lstStyle>
          <a:p>
            <a:pPr>
              <a:defRPr/>
            </a:pPr>
            <a:endParaRPr lang="en-US"/>
          </a:p>
        </p:txBody>
      </p:sp>
      <p:sp>
        <p:nvSpPr>
          <p:cNvPr id="49155" name="Rectangle 3"/>
          <p:cNvSpPr>
            <a:spLocks noGrp="1" noChangeArrowheads="1"/>
          </p:cNvSpPr>
          <p:nvPr>
            <p:ph type="dt" sz="quarter" idx="1"/>
          </p:nvPr>
        </p:nvSpPr>
        <p:spPr bwMode="auto">
          <a:xfrm>
            <a:off x="5307013" y="0"/>
            <a:ext cx="4056062" cy="354013"/>
          </a:xfrm>
          <a:prstGeom prst="rect">
            <a:avLst/>
          </a:prstGeom>
          <a:noFill/>
          <a:ln w="9525">
            <a:noFill/>
            <a:miter lim="800000"/>
            <a:headEnd/>
            <a:tailEnd/>
          </a:ln>
          <a:effectLst/>
        </p:spPr>
        <p:txBody>
          <a:bodyPr vert="horz" wrap="square" lIns="92948" tIns="46474" rIns="92948" bIns="46474" numCol="1" anchor="t" anchorCtr="0" compatLnSpc="1">
            <a:prstTxWarp prst="textNoShape">
              <a:avLst/>
            </a:prstTxWarp>
          </a:bodyPr>
          <a:lstStyle>
            <a:lvl1pPr algn="r" eaLnBrk="0" hangingPunct="0">
              <a:defRPr sz="1200"/>
            </a:lvl1pPr>
          </a:lstStyle>
          <a:p>
            <a:pPr>
              <a:defRPr/>
            </a:pPr>
            <a:endParaRPr lang="en-US"/>
          </a:p>
        </p:txBody>
      </p:sp>
      <p:sp>
        <p:nvSpPr>
          <p:cNvPr id="49156" name="Rectangle 4"/>
          <p:cNvSpPr>
            <a:spLocks noGrp="1" noChangeArrowheads="1"/>
          </p:cNvSpPr>
          <p:nvPr>
            <p:ph type="ftr" sz="quarter" idx="2"/>
          </p:nvPr>
        </p:nvSpPr>
        <p:spPr bwMode="auto">
          <a:xfrm>
            <a:off x="0" y="6723063"/>
            <a:ext cx="4057650" cy="354012"/>
          </a:xfrm>
          <a:prstGeom prst="rect">
            <a:avLst/>
          </a:prstGeom>
          <a:noFill/>
          <a:ln w="9525">
            <a:noFill/>
            <a:miter lim="800000"/>
            <a:headEnd/>
            <a:tailEnd/>
          </a:ln>
          <a:effectLst/>
        </p:spPr>
        <p:txBody>
          <a:bodyPr vert="horz" wrap="square" lIns="92948" tIns="46474" rIns="92948" bIns="46474" numCol="1" anchor="b" anchorCtr="0" compatLnSpc="1">
            <a:prstTxWarp prst="textNoShape">
              <a:avLst/>
            </a:prstTxWarp>
          </a:bodyPr>
          <a:lstStyle>
            <a:lvl1pPr eaLnBrk="0" hangingPunct="0">
              <a:defRPr sz="1200"/>
            </a:lvl1pPr>
          </a:lstStyle>
          <a:p>
            <a:pPr>
              <a:defRPr/>
            </a:pPr>
            <a:endParaRPr lang="en-US"/>
          </a:p>
        </p:txBody>
      </p:sp>
      <p:sp>
        <p:nvSpPr>
          <p:cNvPr id="49157" name="Rectangle 5"/>
          <p:cNvSpPr>
            <a:spLocks noGrp="1" noChangeArrowheads="1"/>
          </p:cNvSpPr>
          <p:nvPr>
            <p:ph type="sldNum" sz="quarter" idx="3"/>
          </p:nvPr>
        </p:nvSpPr>
        <p:spPr bwMode="auto">
          <a:xfrm>
            <a:off x="5307013" y="6723063"/>
            <a:ext cx="4056062" cy="354012"/>
          </a:xfrm>
          <a:prstGeom prst="rect">
            <a:avLst/>
          </a:prstGeom>
          <a:noFill/>
          <a:ln w="9525">
            <a:noFill/>
            <a:miter lim="800000"/>
            <a:headEnd/>
            <a:tailEnd/>
          </a:ln>
          <a:effectLst/>
        </p:spPr>
        <p:txBody>
          <a:bodyPr vert="horz" wrap="square" lIns="92948" tIns="46474" rIns="92948" bIns="46474" numCol="1" anchor="b" anchorCtr="0" compatLnSpc="1">
            <a:prstTxWarp prst="textNoShape">
              <a:avLst/>
            </a:prstTxWarp>
          </a:bodyPr>
          <a:lstStyle>
            <a:lvl1pPr algn="r">
              <a:defRPr sz="1200" smtClean="0"/>
            </a:lvl1pPr>
          </a:lstStyle>
          <a:p>
            <a:pPr>
              <a:defRPr/>
            </a:pPr>
            <a:fld id="{9AB5FEF4-C1F4-465C-8331-B4715826CDAD}" type="slidenum">
              <a:rPr lang="en-US"/>
              <a:pPr>
                <a:defRPr/>
              </a:pPr>
              <a:t>‹#›</a:t>
            </a:fld>
            <a:endParaRPr lang="en-US"/>
          </a:p>
        </p:txBody>
      </p:sp>
    </p:spTree>
    <p:extLst>
      <p:ext uri="{BB962C8B-B14F-4D97-AF65-F5344CB8AC3E}">
        <p14:creationId xmlns:p14="http://schemas.microsoft.com/office/powerpoint/2010/main" val="16223525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4057650" cy="354013"/>
          </a:xfrm>
          <a:prstGeom prst="rect">
            <a:avLst/>
          </a:prstGeom>
          <a:noFill/>
          <a:ln w="9525">
            <a:noFill/>
            <a:miter lim="800000"/>
            <a:headEnd/>
            <a:tailEnd/>
          </a:ln>
          <a:effectLst/>
        </p:spPr>
        <p:txBody>
          <a:bodyPr vert="horz" wrap="square" lIns="92948" tIns="46474" rIns="92948" bIns="46474" numCol="1" anchor="t" anchorCtr="0" compatLnSpc="1">
            <a:prstTxWarp prst="textNoShape">
              <a:avLst/>
            </a:prstTxWarp>
          </a:bodyPr>
          <a:lstStyle>
            <a:lvl1pPr eaLnBrk="0" hangingPunct="0">
              <a:defRPr sz="1200"/>
            </a:lvl1pPr>
          </a:lstStyle>
          <a:p>
            <a:pPr>
              <a:defRPr/>
            </a:pPr>
            <a:endParaRPr lang="en-US"/>
          </a:p>
        </p:txBody>
      </p:sp>
      <p:sp>
        <p:nvSpPr>
          <p:cNvPr id="48131" name="Rectangle 3"/>
          <p:cNvSpPr>
            <a:spLocks noGrp="1" noChangeArrowheads="1"/>
          </p:cNvSpPr>
          <p:nvPr>
            <p:ph type="dt" idx="1"/>
          </p:nvPr>
        </p:nvSpPr>
        <p:spPr bwMode="auto">
          <a:xfrm>
            <a:off x="5307013" y="0"/>
            <a:ext cx="4056062" cy="354013"/>
          </a:xfrm>
          <a:prstGeom prst="rect">
            <a:avLst/>
          </a:prstGeom>
          <a:noFill/>
          <a:ln w="9525">
            <a:noFill/>
            <a:miter lim="800000"/>
            <a:headEnd/>
            <a:tailEnd/>
          </a:ln>
          <a:effectLst/>
        </p:spPr>
        <p:txBody>
          <a:bodyPr vert="horz" wrap="square" lIns="92948" tIns="46474" rIns="92948" bIns="46474" numCol="1" anchor="t" anchorCtr="0" compatLnSpc="1">
            <a:prstTxWarp prst="textNoShape">
              <a:avLst/>
            </a:prstTxWarp>
          </a:bodyPr>
          <a:lstStyle>
            <a:lvl1pPr algn="r" eaLnBrk="0" hangingPunct="0">
              <a:defRPr sz="12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2913063" y="531813"/>
            <a:ext cx="3538537" cy="2652712"/>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1247775" y="3360738"/>
            <a:ext cx="6867525" cy="3186112"/>
          </a:xfrm>
          <a:prstGeom prst="rect">
            <a:avLst/>
          </a:prstGeom>
          <a:noFill/>
          <a:ln w="9525">
            <a:noFill/>
            <a:miter lim="800000"/>
            <a:headEnd/>
            <a:tailEnd/>
          </a:ln>
          <a:effectLst/>
        </p:spPr>
        <p:txBody>
          <a:bodyPr vert="horz" wrap="square" lIns="92948" tIns="46474" rIns="92948" bIns="464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6723063"/>
            <a:ext cx="4057650" cy="354012"/>
          </a:xfrm>
          <a:prstGeom prst="rect">
            <a:avLst/>
          </a:prstGeom>
          <a:noFill/>
          <a:ln w="9525">
            <a:noFill/>
            <a:miter lim="800000"/>
            <a:headEnd/>
            <a:tailEnd/>
          </a:ln>
          <a:effectLst/>
        </p:spPr>
        <p:txBody>
          <a:bodyPr vert="horz" wrap="square" lIns="92948" tIns="46474" rIns="92948" bIns="46474" numCol="1" anchor="b" anchorCtr="0" compatLnSpc="1">
            <a:prstTxWarp prst="textNoShape">
              <a:avLst/>
            </a:prstTxWarp>
          </a:bodyPr>
          <a:lstStyle>
            <a:lvl1pPr eaLnBrk="0" hangingPunct="0">
              <a:defRPr sz="1200"/>
            </a:lvl1pPr>
          </a:lstStyle>
          <a:p>
            <a:pPr>
              <a:defRPr/>
            </a:pPr>
            <a:endParaRPr lang="en-US"/>
          </a:p>
        </p:txBody>
      </p:sp>
      <p:sp>
        <p:nvSpPr>
          <p:cNvPr id="48135" name="Rectangle 7"/>
          <p:cNvSpPr>
            <a:spLocks noGrp="1" noChangeArrowheads="1"/>
          </p:cNvSpPr>
          <p:nvPr>
            <p:ph type="sldNum" sz="quarter" idx="5"/>
          </p:nvPr>
        </p:nvSpPr>
        <p:spPr bwMode="auto">
          <a:xfrm>
            <a:off x="5307013" y="6723063"/>
            <a:ext cx="4056062" cy="354012"/>
          </a:xfrm>
          <a:prstGeom prst="rect">
            <a:avLst/>
          </a:prstGeom>
          <a:noFill/>
          <a:ln w="9525">
            <a:noFill/>
            <a:miter lim="800000"/>
            <a:headEnd/>
            <a:tailEnd/>
          </a:ln>
          <a:effectLst/>
        </p:spPr>
        <p:txBody>
          <a:bodyPr vert="horz" wrap="square" lIns="92948" tIns="46474" rIns="92948" bIns="46474" numCol="1" anchor="b" anchorCtr="0" compatLnSpc="1">
            <a:prstTxWarp prst="textNoShape">
              <a:avLst/>
            </a:prstTxWarp>
          </a:bodyPr>
          <a:lstStyle>
            <a:lvl1pPr algn="r">
              <a:defRPr sz="1200" smtClean="0"/>
            </a:lvl1pPr>
          </a:lstStyle>
          <a:p>
            <a:pPr>
              <a:defRPr/>
            </a:pPr>
            <a:fld id="{1B195F9B-065A-46F8-A46A-F5BD2AF37381}" type="slidenum">
              <a:rPr lang="en-US"/>
              <a:pPr>
                <a:defRPr/>
              </a:pPr>
              <a:t>‹#›</a:t>
            </a:fld>
            <a:endParaRPr lang="en-US"/>
          </a:p>
        </p:txBody>
      </p:sp>
    </p:spTree>
    <p:extLst>
      <p:ext uri="{BB962C8B-B14F-4D97-AF65-F5344CB8AC3E}">
        <p14:creationId xmlns:p14="http://schemas.microsoft.com/office/powerpoint/2010/main" val="26280825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3742B4B-55AE-476C-9573-27978F2CC4E1}" type="slidenum">
              <a:rPr lang="en-US"/>
              <a:pPr/>
              <a:t>1</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2298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93F5542-44DB-408F-A8BD-AD987D032903}" type="slidenum">
              <a:rPr lang="en-US"/>
              <a:pPr/>
              <a:t>29</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42857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B661C42-D378-470E-A4BF-B6DA96142B45}" type="slidenum">
              <a:rPr lang="en-US"/>
              <a:pPr/>
              <a:t>30</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27870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5EE0685-258A-4F36-8709-258ADA6B6E3E}" type="slidenum">
              <a:rPr lang="en-US"/>
              <a:pPr/>
              <a:t>31</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3089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CE72DEE-0DB2-4D72-8DFF-E1E116488732}" type="slidenum">
              <a:rPr lang="en-US"/>
              <a:pPr/>
              <a:t>32</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99798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50BEFF0-C0C7-45F0-8D99-B3D064844B64}" type="slidenum">
              <a:rPr lang="en-US"/>
              <a:pPr/>
              <a:t>33</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61912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FC6BF90-46DF-4AB7-BB1A-A0ACA334C944}" type="slidenum">
              <a:rPr lang="en-US"/>
              <a:pPr/>
              <a:t>34</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12888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9F764C8-D354-444F-993F-DE6B908A48F9}" type="slidenum">
              <a:rPr lang="en-US" altLang="en-US" sz="1300"/>
              <a:pPr/>
              <a:t>42</a:t>
            </a:fld>
            <a:endParaRPr lang="en-US" altLang="en-US" sz="13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0990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A5055C8-0792-4CBC-9632-254B7572A115}" type="slidenum">
              <a:rPr lang="en-US" altLang="en-US" sz="1200"/>
              <a:pPr/>
              <a:t>70</a:t>
            </a:fld>
            <a:endParaRPr lang="en-US" altLang="en-US" sz="12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42150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7013B97-0357-4F69-82D4-A15D4B365401}" type="slidenum">
              <a:rPr lang="en-US"/>
              <a:pPr/>
              <a:t>71</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4986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B3A131CE-D58A-4071-B620-ED568D7128D8}" type="slidenum">
              <a:rPr lang="en-US"/>
              <a:pPr/>
              <a:t>2</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46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46A7B1F-A370-40C9-9D53-7B9240790B24}" type="slidenum">
              <a:rPr lang="en-US"/>
              <a:pPr/>
              <a:t>22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600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CE8C973-0F0A-453B-BEEB-0D240652CFDC}" type="slidenum">
              <a:rPr lang="en-US"/>
              <a:pPr/>
              <a:t>23</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0558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0D6F28B-B9E3-4A11-8C22-9C2F0A728A20}" type="slidenum">
              <a:rPr lang="en-US"/>
              <a:pPr/>
              <a:t>24</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2380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A2F5CB9-F95A-4517-9A79-81FAB27F57DA}" type="slidenum">
              <a:rPr lang="en-US"/>
              <a:pPr/>
              <a:t>25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900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57FCB51-F51F-489E-A866-0563E0688E36}" type="slidenum">
              <a:rPr lang="en-US"/>
              <a:pPr/>
              <a:t>26</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4962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C893EB3-C06C-4F31-AD40-055B42929D2A}" type="slidenum">
              <a:rPr lang="en-US"/>
              <a:pPr/>
              <a:t>27</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0957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DD5C1DA-3481-41BA-893F-F691112555E1}" type="slidenum">
              <a:rPr lang="en-US"/>
              <a:pPr/>
              <a:t>28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86172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828800"/>
            <a:ext cx="8229600" cy="384175"/>
          </a:xfrm>
          <a:prstGeom prst="rect">
            <a:avLst/>
          </a:prstGeom>
          <a:noFill/>
          <a:ln w="9525">
            <a:noFill/>
            <a:miter lim="800000"/>
            <a:headEnd/>
            <a:tailEnd/>
          </a:ln>
        </p:spPr>
      </p:pic>
      <p:sp>
        <p:nvSpPr>
          <p:cNvPr id="3074"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2133600" y="3886200"/>
            <a:ext cx="6400800" cy="1771650"/>
          </a:xfrm>
        </p:spPr>
        <p:txBody>
          <a:bodyPr/>
          <a:lstStyle>
            <a:lvl1pPr marL="0" indent="0">
              <a:buFont typeface="Webdings" pitchFamily="18"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lgn="ctr">
              <a:defRPr sz="1400">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smtClean="0">
                <a:solidFill>
                  <a:srgbClr val="5E574E"/>
                </a:solidFill>
              </a:defRPr>
            </a:lvl1pPr>
          </a:lstStyle>
          <a:p>
            <a:pPr>
              <a:defRPr/>
            </a:pPr>
            <a:fld id="{C8B1A1D2-868A-418D-A17A-1998020AB33C}"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2001 Steve Krug</a:t>
            </a:r>
            <a:endParaRPr lang="en-US" sz="1400">
              <a:solidFill>
                <a:schemeClr val="bg2"/>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82280-3DA3-481A-A73F-9C04E259D497}"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228600"/>
            <a:ext cx="60198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2001 Steve Krug</a:t>
            </a:r>
            <a:endParaRPr lang="en-US" sz="1400">
              <a:solidFill>
                <a:schemeClr val="bg2"/>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360865-85EB-4D8B-AA05-C28587313C79}"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marL="1144587" indent="-342900">
              <a:buClr>
                <a:schemeClr val="accent6"/>
              </a:buClr>
              <a:buSzPct val="100000"/>
              <a:buFont typeface="Webdings" panose="05030102010509060703" pitchFamily="18" charset="2"/>
              <a:buChar char=""/>
              <a:defRPr sz="2400"/>
            </a:lvl2pPr>
            <a:lvl3pPr>
              <a:defRPr sz="2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2001 Steve Krug</a:t>
            </a:r>
            <a:endParaRPr lang="en-US" sz="1400">
              <a:solidFill>
                <a:schemeClr val="bg2"/>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0390CB-F4A6-4A6A-B4AD-E57139475BF3}"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2001 Steve Krug</a:t>
            </a:r>
            <a:endParaRPr lang="en-US" sz="1400">
              <a:solidFill>
                <a:schemeClr val="bg2"/>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350A5A-D2B5-46D9-96D0-F93628122F7E}"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13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295400"/>
            <a:ext cx="4013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2001 Steve Krug</a:t>
            </a:r>
            <a:endParaRPr lang="en-US" sz="1400">
              <a:solidFill>
                <a:schemeClr val="bg2"/>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21AE1B-2471-4A0D-9701-6F3A00754A8C}"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 2001 Steve Krug</a:t>
            </a:r>
            <a:endParaRPr lang="en-US" sz="1400">
              <a:solidFill>
                <a:schemeClr val="bg2"/>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603A0BE-42E6-4377-B6F1-94742E0A707E}"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2001 Steve Krug</a:t>
            </a:r>
            <a:endParaRPr lang="en-US" sz="1400">
              <a:solidFill>
                <a:schemeClr val="bg2"/>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88BD4B6-51CB-4E21-8577-69634D687C8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 2001 Steve Krug</a:t>
            </a:r>
            <a:endParaRPr lang="en-US" sz="1400">
              <a:solidFill>
                <a:schemeClr val="bg2"/>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D3C8352-C7FF-4238-82E8-3F9FB0E33017}"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2001 Steve Krug</a:t>
            </a:r>
            <a:endParaRPr lang="en-US" sz="1400">
              <a:solidFill>
                <a:schemeClr val="bg2"/>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177FAE-B3C4-4533-B9FA-A80B48E008F9}"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2001 Steve Krug</a:t>
            </a:r>
            <a:endParaRPr lang="en-US" sz="1400">
              <a:solidFill>
                <a:schemeClr val="bg2"/>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81AAC8-D7B8-4F8B-904A-D4EFBD8DA325}"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77724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95400"/>
            <a:ext cx="81788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a:solidFill>
                  <a:schemeClr val="bg2"/>
                </a:solidFill>
                <a:latin typeface="Arial" charset="0"/>
              </a:defRPr>
            </a:lvl1pPr>
          </a:lstStyle>
          <a:p>
            <a:pPr>
              <a:defRPr/>
            </a:pPr>
            <a:endParaRPr lang="en-US"/>
          </a:p>
        </p:txBody>
      </p:sp>
      <p:sp>
        <p:nvSpPr>
          <p:cNvPr id="2053" name="Rectangle 5"/>
          <p:cNvSpPr>
            <a:spLocks noGrp="1" noChangeArrowheads="1"/>
          </p:cNvSpPr>
          <p:nvPr>
            <p:ph type="ftr" sz="quarter" idx="3"/>
          </p:nvPr>
        </p:nvSpPr>
        <p:spPr bwMode="auto">
          <a:xfrm>
            <a:off x="58674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sz="1000">
                <a:solidFill>
                  <a:schemeClr val="bg1"/>
                </a:solidFill>
                <a:latin typeface="Arial" charset="0"/>
              </a:defRPr>
            </a:lvl1pPr>
          </a:lstStyle>
          <a:p>
            <a:pPr>
              <a:defRPr/>
            </a:pPr>
            <a:r>
              <a:rPr lang="en-US"/>
              <a:t>© 2001 Steve Krug</a:t>
            </a:r>
            <a:endParaRPr lang="en-US" sz="1400">
              <a:solidFill>
                <a:schemeClr val="bg2"/>
              </a:solidFill>
            </a:endParaRPr>
          </a:p>
        </p:txBody>
      </p:sp>
      <p:sp>
        <p:nvSpPr>
          <p:cNvPr id="2054" name="Rectangle 6"/>
          <p:cNvSpPr>
            <a:spLocks noGrp="1" noChangeArrowheads="1"/>
          </p:cNvSpPr>
          <p:nvPr>
            <p:ph type="sldNum" sz="quarter" idx="4"/>
          </p:nvPr>
        </p:nvSpPr>
        <p:spPr bwMode="auto">
          <a:xfrm>
            <a:off x="24384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smtClean="0">
                <a:solidFill>
                  <a:schemeClr val="bg2"/>
                </a:solidFill>
                <a:latin typeface="Arial" pitchFamily="34" charset="0"/>
              </a:defRPr>
            </a:lvl1pPr>
          </a:lstStyle>
          <a:p>
            <a:pPr>
              <a:defRPr/>
            </a:pPr>
            <a:fld id="{4D435015-3D1A-4F58-9750-AABCA1A1E243}" type="slidenum">
              <a:rPr lang="en-US"/>
              <a:pPr>
                <a:defRPr/>
              </a:pPr>
              <a:t>‹#›</a:t>
            </a:fld>
            <a:endParaRPr lang="en-US"/>
          </a:p>
        </p:txBody>
      </p:sp>
      <p:cxnSp>
        <p:nvCxnSpPr>
          <p:cNvPr id="9" name="Straight Connector 8"/>
          <p:cNvCxnSpPr/>
          <p:nvPr userDrawn="1"/>
        </p:nvCxnSpPr>
        <p:spPr bwMode="auto">
          <a:xfrm>
            <a:off x="520700" y="977900"/>
            <a:ext cx="8077200" cy="0"/>
          </a:xfrm>
          <a:prstGeom prst="line">
            <a:avLst/>
          </a:prstGeom>
          <a:solidFill>
            <a:schemeClr val="accent1"/>
          </a:solidFill>
          <a:ln w="22225" cap="flat" cmpd="sng" algn="ctr">
            <a:solidFill>
              <a:schemeClr val="bg1">
                <a:lumMod val="65000"/>
              </a:schemeClr>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4584"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0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0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0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bldLvl="2" autoUpdateAnimBg="0">
        <p:tmplLst>
          <p:tmpl lvl="1">
            <p:tnLst>
              <p:par>
                <p:cTn presetID="1" presetClass="entr" presetSubtype="0" fill="hold" nodeType="clickEffect">
                  <p:stCondLst>
                    <p:cond delay="0"/>
                  </p:stCondLst>
                  <p:childTnLst>
                    <p:set>
                      <p:cBhvr>
                        <p:cTn dur="1" fill="hold">
                          <p:stCondLst>
                            <p:cond delay="499"/>
                          </p:stCondLst>
                        </p:cTn>
                        <p:tgtEl>
                          <p:spTgt spid="2051"/>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499"/>
                          </p:stCondLst>
                        </p:cTn>
                        <p:tgtEl>
                          <p:spTgt spid="2051"/>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499"/>
                          </p:stCondLst>
                        </p:cTn>
                        <p:tgtEl>
                          <p:spTgt spid="2051"/>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499"/>
                          </p:stCondLst>
                        </p:cTn>
                        <p:tgtEl>
                          <p:spTgt spid="2051"/>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499"/>
                          </p:stCondLst>
                        </p:cTn>
                        <p:tgtEl>
                          <p:spTgt spid="2051"/>
                        </p:tgtEl>
                        <p:attrNameLst>
                          <p:attrName>style.visibility</p:attrName>
                        </p:attrNameLst>
                      </p:cBhvr>
                      <p:to>
                        <p:strVal val="visible"/>
                      </p:to>
                    </p:set>
                  </p:childTnLst>
                </p:cTn>
              </p:par>
            </p:tnLst>
          </p:tmpl>
        </p:tmplLst>
      </p:bldP>
    </p:bldLst>
  </p:timing>
  <p:hf sldNum="0" hdr="0" dt="0"/>
  <p:txStyles>
    <p:titleStyle>
      <a:lvl1pPr algn="l" rtl="0" eaLnBrk="0" fontAlgn="base" hangingPunct="0">
        <a:spcBef>
          <a:spcPct val="0"/>
        </a:spcBef>
        <a:spcAft>
          <a:spcPct val="0"/>
        </a:spcAft>
        <a:defRPr kumimoji="1" sz="3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Arial Black" pitchFamily="34" charset="0"/>
        </a:defRPr>
      </a:lvl2pPr>
      <a:lvl3pPr algn="l" rtl="0" eaLnBrk="0" fontAlgn="base" hangingPunct="0">
        <a:spcBef>
          <a:spcPct val="0"/>
        </a:spcBef>
        <a:spcAft>
          <a:spcPct val="0"/>
        </a:spcAft>
        <a:defRPr kumimoji="1" sz="3200">
          <a:solidFill>
            <a:schemeClr val="tx2"/>
          </a:solidFill>
          <a:latin typeface="Arial Black" pitchFamily="34" charset="0"/>
        </a:defRPr>
      </a:lvl3pPr>
      <a:lvl4pPr algn="l" rtl="0" eaLnBrk="0" fontAlgn="base" hangingPunct="0">
        <a:spcBef>
          <a:spcPct val="0"/>
        </a:spcBef>
        <a:spcAft>
          <a:spcPct val="0"/>
        </a:spcAft>
        <a:defRPr kumimoji="1" sz="3200">
          <a:solidFill>
            <a:schemeClr val="tx2"/>
          </a:solidFill>
          <a:latin typeface="Arial Black" pitchFamily="34" charset="0"/>
        </a:defRPr>
      </a:lvl4pPr>
      <a:lvl5pPr algn="l" rtl="0" eaLnBrk="0" fontAlgn="base" hangingPunct="0">
        <a:spcBef>
          <a:spcPct val="0"/>
        </a:spcBef>
        <a:spcAft>
          <a:spcPct val="0"/>
        </a:spcAft>
        <a:defRPr kumimoji="1" sz="3200">
          <a:solidFill>
            <a:schemeClr val="tx2"/>
          </a:solidFill>
          <a:latin typeface="Arial Black" pitchFamily="34" charset="0"/>
        </a:defRPr>
      </a:lvl5pPr>
      <a:lvl6pPr marL="457200" algn="l" rtl="0" eaLnBrk="0" fontAlgn="base" hangingPunct="0">
        <a:spcBef>
          <a:spcPct val="0"/>
        </a:spcBef>
        <a:spcAft>
          <a:spcPct val="0"/>
        </a:spcAft>
        <a:defRPr kumimoji="1" sz="3200">
          <a:solidFill>
            <a:schemeClr val="tx2"/>
          </a:solidFill>
          <a:latin typeface="Arial Black" pitchFamily="34" charset="0"/>
        </a:defRPr>
      </a:lvl6pPr>
      <a:lvl7pPr marL="914400" algn="l" rtl="0" eaLnBrk="0" fontAlgn="base" hangingPunct="0">
        <a:spcBef>
          <a:spcPct val="0"/>
        </a:spcBef>
        <a:spcAft>
          <a:spcPct val="0"/>
        </a:spcAft>
        <a:defRPr kumimoji="1" sz="3200">
          <a:solidFill>
            <a:schemeClr val="tx2"/>
          </a:solidFill>
          <a:latin typeface="Arial Black" pitchFamily="34" charset="0"/>
        </a:defRPr>
      </a:lvl7pPr>
      <a:lvl8pPr marL="1371600" algn="l" rtl="0" eaLnBrk="0" fontAlgn="base" hangingPunct="0">
        <a:spcBef>
          <a:spcPct val="0"/>
        </a:spcBef>
        <a:spcAft>
          <a:spcPct val="0"/>
        </a:spcAft>
        <a:defRPr kumimoji="1" sz="3200">
          <a:solidFill>
            <a:schemeClr val="tx2"/>
          </a:solidFill>
          <a:latin typeface="Arial Black" pitchFamily="34" charset="0"/>
        </a:defRPr>
      </a:lvl8pPr>
      <a:lvl9pPr marL="1828800" algn="l" rtl="0" eaLnBrk="0" fontAlgn="base" hangingPunct="0">
        <a:spcBef>
          <a:spcPct val="0"/>
        </a:spcBef>
        <a:spcAft>
          <a:spcPct val="0"/>
        </a:spcAft>
        <a:defRPr kumimoji="1" sz="3200">
          <a:solidFill>
            <a:schemeClr val="tx2"/>
          </a:solidFill>
          <a:latin typeface="Arial Black" pitchFamily="34" charset="0"/>
        </a:defRPr>
      </a:lvl9pPr>
    </p:titleStyle>
    <p:bodyStyle>
      <a:lvl1pPr marL="457200" indent="-457200" algn="l" rtl="0" eaLnBrk="0" fontAlgn="base" hangingPunct="0">
        <a:spcBef>
          <a:spcPct val="20000"/>
        </a:spcBef>
        <a:spcAft>
          <a:spcPct val="0"/>
        </a:spcAft>
        <a:buClr>
          <a:schemeClr val="accent2"/>
        </a:buClr>
        <a:buFont typeface="Webdings" pitchFamily="18" charset="2"/>
        <a:buChar char="&lt;"/>
        <a:defRPr kumimoji="1" sz="2800">
          <a:solidFill>
            <a:schemeClr val="tx1"/>
          </a:solidFill>
          <a:latin typeface="+mn-lt"/>
          <a:ea typeface="+mn-ea"/>
          <a:cs typeface="+mn-cs"/>
        </a:defRPr>
      </a:lvl1pPr>
      <a:lvl2pPr marL="962025" indent="-390525" algn="l" rtl="0" eaLnBrk="0" fontAlgn="base" hangingPunct="0">
        <a:spcBef>
          <a:spcPct val="20000"/>
        </a:spcBef>
        <a:spcAft>
          <a:spcPct val="0"/>
        </a:spcAft>
        <a:buClr>
          <a:srgbClr val="6666FF"/>
        </a:buClr>
        <a:buSzPct val="110000"/>
        <a:buFont typeface="Webdings" pitchFamily="18" charset="2"/>
        <a:buChar char="4"/>
        <a:defRPr kumimoji="1" sz="2400">
          <a:solidFill>
            <a:schemeClr val="tx1"/>
          </a:solidFill>
          <a:latin typeface="+mn-lt"/>
        </a:defRPr>
      </a:lvl2pPr>
      <a:lvl3pPr marL="1370013" indent="-293688" algn="l" rtl="0" eaLnBrk="0" fontAlgn="base" hangingPunct="0">
        <a:spcBef>
          <a:spcPct val="20000"/>
        </a:spcBef>
        <a:spcAft>
          <a:spcPct val="0"/>
        </a:spcAft>
        <a:buClr>
          <a:srgbClr val="6666FF"/>
        </a:buClr>
        <a:buFont typeface="Webdings" pitchFamily="18" charset="2"/>
        <a:buChar char="8"/>
        <a:defRPr kumimoji="1" sz="2400">
          <a:solidFill>
            <a:schemeClr val="tx1"/>
          </a:solidFill>
          <a:latin typeface="+mn-lt"/>
        </a:defRPr>
      </a:lvl3pPr>
      <a:lvl4pPr marL="1712913" indent="-228600" algn="l" rtl="0" eaLnBrk="0" fontAlgn="base" hangingPunct="0">
        <a:spcBef>
          <a:spcPct val="20000"/>
        </a:spcBef>
        <a:spcAft>
          <a:spcPct val="0"/>
        </a:spcAft>
        <a:buClr>
          <a:srgbClr val="6666FF"/>
        </a:buClr>
        <a:buChar char="•"/>
        <a:defRPr kumimoji="1" sz="2000">
          <a:solidFill>
            <a:schemeClr val="tx1"/>
          </a:solidFill>
          <a:latin typeface="+mn-lt"/>
        </a:defRPr>
      </a:lvl4pPr>
      <a:lvl5pPr marL="280035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325755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371475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417195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4629150" indent="-228600"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minnpost.com/"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skywaymyway.com/"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www.divegallery.com/" TargetMode="External"/><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145807" y="5694004"/>
            <a:ext cx="5484812" cy="738664"/>
          </a:xfrm>
          <a:prstGeom prst="rect">
            <a:avLst/>
          </a:prstGeom>
          <a:noFill/>
          <a:ln w="9525">
            <a:noFill/>
            <a:miter lim="800000"/>
            <a:headEnd/>
            <a:tailEnd/>
          </a:ln>
        </p:spPr>
        <p:txBody>
          <a:bodyPr>
            <a:spAutoFit/>
          </a:bodyPr>
          <a:lstStyle/>
          <a:p>
            <a:pPr algn="r">
              <a:spcBef>
                <a:spcPct val="50000"/>
              </a:spcBef>
            </a:pPr>
            <a:r>
              <a:rPr lang="en-US" b="1" dirty="0">
                <a:latin typeface="Tahoma" pitchFamily="34" charset="0"/>
              </a:rPr>
              <a:t>Steve </a:t>
            </a:r>
            <a:r>
              <a:rPr lang="en-US" b="1" dirty="0" smtClean="0">
                <a:latin typeface="Tahoma" pitchFamily="34" charset="0"/>
              </a:rPr>
              <a:t>Krug</a:t>
            </a:r>
            <a:r>
              <a:rPr lang="en-US" sz="1800" b="1" dirty="0">
                <a:latin typeface="Tahoma" pitchFamily="34" charset="0"/>
              </a:rPr>
              <a:t/>
            </a:r>
            <a:br>
              <a:rPr lang="en-US" sz="1800" b="1" dirty="0">
                <a:latin typeface="Tahoma" pitchFamily="34" charset="0"/>
              </a:rPr>
            </a:br>
            <a:r>
              <a:rPr lang="en-US" sz="1800" b="1" dirty="0" err="1" smtClean="0">
                <a:latin typeface="Tahoma" pitchFamily="34" charset="0"/>
              </a:rPr>
              <a:t>MinneWebCon</a:t>
            </a:r>
            <a:r>
              <a:rPr lang="en-US" sz="1800" b="1" dirty="0" smtClean="0">
                <a:latin typeface="Tahoma" pitchFamily="34" charset="0"/>
              </a:rPr>
              <a:t> 2015</a:t>
            </a:r>
            <a:endParaRPr lang="en-US" sz="1800" dirty="0">
              <a:latin typeface="Tahoma" pitchFamily="34" charset="0"/>
            </a:endParaRPr>
          </a:p>
        </p:txBody>
      </p:sp>
      <p:pic>
        <p:nvPicPr>
          <p:cNvPr id="3076" name="Picture 8"/>
          <p:cNvPicPr>
            <a:picLocks noChangeAspect="1" noChangeArrowheads="1"/>
          </p:cNvPicPr>
          <p:nvPr/>
        </p:nvPicPr>
        <p:blipFill>
          <a:blip r:embed="rId3" cstate="print"/>
          <a:srcRect/>
          <a:stretch>
            <a:fillRect/>
          </a:stretch>
        </p:blipFill>
        <p:spPr bwMode="auto">
          <a:xfrm>
            <a:off x="7785226" y="4546938"/>
            <a:ext cx="946150" cy="1858509"/>
          </a:xfrm>
          <a:prstGeom prst="rect">
            <a:avLst/>
          </a:prstGeom>
          <a:noFill/>
          <a:ln w="9525">
            <a:noFill/>
            <a:miter lim="800000"/>
            <a:headEnd/>
            <a:tailEnd/>
          </a:ln>
        </p:spPr>
      </p:pic>
      <p:sp>
        <p:nvSpPr>
          <p:cNvPr id="8" name="Rectangle 4"/>
          <p:cNvSpPr>
            <a:spLocks noGrp="1" noChangeArrowheads="1"/>
          </p:cNvSpPr>
          <p:nvPr>
            <p:ph type="ctrTitle"/>
          </p:nvPr>
        </p:nvSpPr>
        <p:spPr>
          <a:xfrm>
            <a:off x="-1686732" y="1055795"/>
            <a:ext cx="7850624" cy="1752600"/>
          </a:xfrm>
        </p:spPr>
        <p:txBody>
          <a:bodyPr/>
          <a:lstStyle/>
          <a:p>
            <a:pPr algn="r">
              <a:spcAft>
                <a:spcPts val="600"/>
              </a:spcAft>
            </a:pPr>
            <a:r>
              <a:rPr kumimoji="0" lang="en-US" altLang="en-US" sz="4000" dirty="0" smtClean="0"/>
              <a:t>You're </a:t>
            </a:r>
            <a:r>
              <a:rPr kumimoji="0" lang="en-US" altLang="en-US" sz="4000" dirty="0"/>
              <a:t>NOT doing </a:t>
            </a:r>
            <a:br>
              <a:rPr kumimoji="0" lang="en-US" altLang="en-US" sz="4000" dirty="0"/>
            </a:br>
            <a:r>
              <a:rPr kumimoji="0" lang="en-US" altLang="en-US" sz="4000" dirty="0" smtClean="0"/>
              <a:t>usability </a:t>
            </a:r>
            <a:r>
              <a:rPr kumimoji="0" lang="en-US" altLang="en-US" sz="4000" dirty="0"/>
              <a:t>testing? </a:t>
            </a:r>
            <a:endParaRPr kumimoji="0" lang="en-US" altLang="en-US" sz="4000" dirty="0" smtClean="0"/>
          </a:p>
        </p:txBody>
      </p:sp>
      <p:sp>
        <p:nvSpPr>
          <p:cNvPr id="10" name="Rectangle 4"/>
          <p:cNvSpPr txBox="1">
            <a:spLocks noChangeArrowheads="1"/>
          </p:cNvSpPr>
          <p:nvPr/>
        </p:nvSpPr>
        <p:spPr bwMode="auto">
          <a:xfrm>
            <a:off x="2762054" y="3149484"/>
            <a:ext cx="5701312" cy="8097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3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Arial Black" pitchFamily="34" charset="0"/>
              </a:defRPr>
            </a:lvl2pPr>
            <a:lvl3pPr algn="l" rtl="0" eaLnBrk="0" fontAlgn="base" hangingPunct="0">
              <a:spcBef>
                <a:spcPct val="0"/>
              </a:spcBef>
              <a:spcAft>
                <a:spcPct val="0"/>
              </a:spcAft>
              <a:defRPr kumimoji="1" sz="3200">
                <a:solidFill>
                  <a:schemeClr val="tx2"/>
                </a:solidFill>
                <a:latin typeface="Arial Black" pitchFamily="34" charset="0"/>
              </a:defRPr>
            </a:lvl3pPr>
            <a:lvl4pPr algn="l" rtl="0" eaLnBrk="0" fontAlgn="base" hangingPunct="0">
              <a:spcBef>
                <a:spcPct val="0"/>
              </a:spcBef>
              <a:spcAft>
                <a:spcPct val="0"/>
              </a:spcAft>
              <a:defRPr kumimoji="1" sz="3200">
                <a:solidFill>
                  <a:schemeClr val="tx2"/>
                </a:solidFill>
                <a:latin typeface="Arial Black" pitchFamily="34" charset="0"/>
              </a:defRPr>
            </a:lvl4pPr>
            <a:lvl5pPr algn="l" rtl="0" eaLnBrk="0" fontAlgn="base" hangingPunct="0">
              <a:spcBef>
                <a:spcPct val="0"/>
              </a:spcBef>
              <a:spcAft>
                <a:spcPct val="0"/>
              </a:spcAft>
              <a:defRPr kumimoji="1" sz="3200">
                <a:solidFill>
                  <a:schemeClr val="tx2"/>
                </a:solidFill>
                <a:latin typeface="Arial Black" pitchFamily="34" charset="0"/>
              </a:defRPr>
            </a:lvl5pPr>
            <a:lvl6pPr marL="457200" algn="l" rtl="0" eaLnBrk="0" fontAlgn="base" hangingPunct="0">
              <a:spcBef>
                <a:spcPct val="0"/>
              </a:spcBef>
              <a:spcAft>
                <a:spcPct val="0"/>
              </a:spcAft>
              <a:defRPr kumimoji="1" sz="3200">
                <a:solidFill>
                  <a:schemeClr val="tx2"/>
                </a:solidFill>
                <a:latin typeface="Arial Black" pitchFamily="34" charset="0"/>
              </a:defRPr>
            </a:lvl6pPr>
            <a:lvl7pPr marL="914400" algn="l" rtl="0" eaLnBrk="0" fontAlgn="base" hangingPunct="0">
              <a:spcBef>
                <a:spcPct val="0"/>
              </a:spcBef>
              <a:spcAft>
                <a:spcPct val="0"/>
              </a:spcAft>
              <a:defRPr kumimoji="1" sz="3200">
                <a:solidFill>
                  <a:schemeClr val="tx2"/>
                </a:solidFill>
                <a:latin typeface="Arial Black" pitchFamily="34" charset="0"/>
              </a:defRPr>
            </a:lvl7pPr>
            <a:lvl8pPr marL="1371600" algn="l" rtl="0" eaLnBrk="0" fontAlgn="base" hangingPunct="0">
              <a:spcBef>
                <a:spcPct val="0"/>
              </a:spcBef>
              <a:spcAft>
                <a:spcPct val="0"/>
              </a:spcAft>
              <a:defRPr kumimoji="1" sz="3200">
                <a:solidFill>
                  <a:schemeClr val="tx2"/>
                </a:solidFill>
                <a:latin typeface="Arial Black" pitchFamily="34" charset="0"/>
              </a:defRPr>
            </a:lvl8pPr>
            <a:lvl9pPr marL="1828800" algn="l" rtl="0" eaLnBrk="0" fontAlgn="base" hangingPunct="0">
              <a:spcBef>
                <a:spcPct val="0"/>
              </a:spcBef>
              <a:spcAft>
                <a:spcPct val="0"/>
              </a:spcAft>
              <a:defRPr kumimoji="1" sz="3200">
                <a:solidFill>
                  <a:schemeClr val="tx2"/>
                </a:solidFill>
                <a:latin typeface="Arial Black" pitchFamily="34" charset="0"/>
              </a:defRPr>
            </a:lvl9pPr>
          </a:lstStyle>
          <a:p>
            <a:pPr algn="r">
              <a:spcAft>
                <a:spcPts val="600"/>
              </a:spcAft>
            </a:pPr>
            <a:r>
              <a:rPr kumimoji="0" lang="en-US" altLang="en-US" sz="4000" kern="0" dirty="0" smtClean="0"/>
              <a:t>Are you…nuts? </a:t>
            </a:r>
          </a:p>
        </p:txBody>
      </p:sp>
    </p:spTree>
    <p:extLst>
      <p:ext uri="{BB962C8B-B14F-4D97-AF65-F5344CB8AC3E}">
        <p14:creationId xmlns:p14="http://schemas.microsoft.com/office/powerpoint/2010/main" val="197435862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2001 Steve Krug</a:t>
            </a:r>
            <a:endParaRPr lang="en-US" sz="1400">
              <a:solidFill>
                <a:schemeClr val="bg2"/>
              </a:solidFill>
            </a:endParaRPr>
          </a:p>
        </p:txBody>
      </p:sp>
      <p:pic>
        <p:nvPicPr>
          <p:cNvPr id="3" name="Picture 2"/>
          <p:cNvPicPr>
            <a:picLocks noChangeAspect="1"/>
          </p:cNvPicPr>
          <p:nvPr/>
        </p:nvPicPr>
        <p:blipFill>
          <a:blip r:embed="rId2"/>
          <a:stretch>
            <a:fillRect/>
          </a:stretch>
        </p:blipFill>
        <p:spPr>
          <a:xfrm>
            <a:off x="379024" y="503538"/>
            <a:ext cx="8383976" cy="5973462"/>
          </a:xfrm>
          <a:prstGeom prst="rect">
            <a:avLst/>
          </a:prstGeom>
        </p:spPr>
      </p:pic>
    </p:spTree>
    <p:extLst>
      <p:ext uri="{BB962C8B-B14F-4D97-AF65-F5344CB8AC3E}">
        <p14:creationId xmlns:p14="http://schemas.microsoft.com/office/powerpoint/2010/main" val="375105639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2001 Steve Krug</a:t>
            </a:r>
            <a:endParaRPr lang="en-US" sz="1400">
              <a:solidFill>
                <a:schemeClr val="bg2"/>
              </a:solidFill>
            </a:endParaRPr>
          </a:p>
        </p:txBody>
      </p:sp>
      <p:pic>
        <p:nvPicPr>
          <p:cNvPr id="5" name="Picture 4"/>
          <p:cNvPicPr>
            <a:picLocks noChangeAspect="1"/>
          </p:cNvPicPr>
          <p:nvPr/>
        </p:nvPicPr>
        <p:blipFill>
          <a:blip r:embed="rId2"/>
          <a:stretch>
            <a:fillRect/>
          </a:stretch>
        </p:blipFill>
        <p:spPr>
          <a:xfrm>
            <a:off x="574213" y="2905082"/>
            <a:ext cx="8033074" cy="626382"/>
          </a:xfrm>
          <a:prstGeom prst="rect">
            <a:avLst/>
          </a:prstGeom>
        </p:spPr>
      </p:pic>
      <p:pic>
        <p:nvPicPr>
          <p:cNvPr id="6" name="Picture 5"/>
          <p:cNvPicPr>
            <a:picLocks noChangeAspect="1"/>
          </p:cNvPicPr>
          <p:nvPr/>
        </p:nvPicPr>
        <p:blipFill>
          <a:blip r:embed="rId3"/>
          <a:stretch>
            <a:fillRect/>
          </a:stretch>
        </p:blipFill>
        <p:spPr>
          <a:xfrm>
            <a:off x="704492" y="2165110"/>
            <a:ext cx="7157359" cy="488002"/>
          </a:xfrm>
          <a:prstGeom prst="rect">
            <a:avLst/>
          </a:prstGeom>
        </p:spPr>
      </p:pic>
    </p:spTree>
    <p:extLst>
      <p:ext uri="{BB962C8B-B14F-4D97-AF65-F5344CB8AC3E}">
        <p14:creationId xmlns:p14="http://schemas.microsoft.com/office/powerpoint/2010/main" val="240026221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2001 Steve Krug</a:t>
            </a:r>
            <a:endParaRPr lang="en-US" sz="1400">
              <a:solidFill>
                <a:schemeClr val="bg2"/>
              </a:solidFill>
            </a:endParaRPr>
          </a:p>
        </p:txBody>
      </p:sp>
      <p:pic>
        <p:nvPicPr>
          <p:cNvPr id="3" name="Picture 2"/>
          <p:cNvPicPr>
            <a:picLocks noChangeAspect="1"/>
          </p:cNvPicPr>
          <p:nvPr/>
        </p:nvPicPr>
        <p:blipFill>
          <a:blip r:embed="rId2"/>
          <a:stretch>
            <a:fillRect/>
          </a:stretch>
        </p:blipFill>
        <p:spPr>
          <a:xfrm>
            <a:off x="321840" y="179899"/>
            <a:ext cx="8530329" cy="6525701"/>
          </a:xfrm>
          <a:prstGeom prst="rect">
            <a:avLst/>
          </a:prstGeom>
        </p:spPr>
      </p:pic>
    </p:spTree>
    <p:extLst>
      <p:ext uri="{BB962C8B-B14F-4D97-AF65-F5344CB8AC3E}">
        <p14:creationId xmlns:p14="http://schemas.microsoft.com/office/powerpoint/2010/main" val="162182558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21839" y="179899"/>
            <a:ext cx="8530329" cy="6525701"/>
          </a:xfrm>
          <a:prstGeom prst="rect">
            <a:avLst/>
          </a:prstGeom>
        </p:spPr>
      </p:pic>
      <p:sp>
        <p:nvSpPr>
          <p:cNvPr id="4" name="Footer Placeholder 3"/>
          <p:cNvSpPr>
            <a:spLocks noGrp="1"/>
          </p:cNvSpPr>
          <p:nvPr>
            <p:ph type="ftr" sz="quarter" idx="11"/>
          </p:nvPr>
        </p:nvSpPr>
        <p:spPr/>
        <p:txBody>
          <a:bodyPr/>
          <a:lstStyle/>
          <a:p>
            <a:pPr>
              <a:defRPr/>
            </a:pPr>
            <a:r>
              <a:rPr lang="en-US" smtClean="0"/>
              <a:t>© 2001 Steve Krug</a:t>
            </a:r>
            <a:endParaRPr lang="en-US" sz="1400">
              <a:solidFill>
                <a:schemeClr val="bg2"/>
              </a:solidFill>
            </a:endParaRPr>
          </a:p>
        </p:txBody>
      </p:sp>
    </p:spTree>
    <p:extLst>
      <p:ext uri="{BB962C8B-B14F-4D97-AF65-F5344CB8AC3E}">
        <p14:creationId xmlns:p14="http://schemas.microsoft.com/office/powerpoint/2010/main" val="61816360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2001 Steve Krug</a:t>
            </a:r>
            <a:endParaRPr lang="en-US" sz="1400">
              <a:solidFill>
                <a:schemeClr val="bg2"/>
              </a:solidFill>
            </a:endParaRPr>
          </a:p>
        </p:txBody>
      </p:sp>
      <p:pic>
        <p:nvPicPr>
          <p:cNvPr id="2" name="Picture 1"/>
          <p:cNvPicPr>
            <a:picLocks noChangeAspect="1"/>
          </p:cNvPicPr>
          <p:nvPr/>
        </p:nvPicPr>
        <p:blipFill>
          <a:blip r:embed="rId2"/>
          <a:stretch>
            <a:fillRect/>
          </a:stretch>
        </p:blipFill>
        <p:spPr>
          <a:xfrm>
            <a:off x="1095778" y="569284"/>
            <a:ext cx="7248122" cy="6136316"/>
          </a:xfrm>
          <a:prstGeom prst="rect">
            <a:avLst/>
          </a:prstGeom>
        </p:spPr>
      </p:pic>
      <p:sp>
        <p:nvSpPr>
          <p:cNvPr id="6" name="TextBox 5"/>
          <p:cNvSpPr txBox="1"/>
          <p:nvPr/>
        </p:nvSpPr>
        <p:spPr>
          <a:xfrm>
            <a:off x="6915150" y="6567100"/>
            <a:ext cx="2857500" cy="276999"/>
          </a:xfrm>
          <a:prstGeom prst="rect">
            <a:avLst/>
          </a:prstGeom>
          <a:noFill/>
        </p:spPr>
        <p:txBody>
          <a:bodyPr wrap="square" rtlCol="0">
            <a:spAutoFit/>
          </a:bodyPr>
          <a:lstStyle/>
          <a:p>
            <a:r>
              <a:rPr lang="en-US" sz="1200" dirty="0" smtClean="0">
                <a:latin typeface="+mn-lt"/>
                <a:hlinkClick r:id="rId3"/>
              </a:rPr>
              <a:t>www.minnpost.com</a:t>
            </a:r>
            <a:r>
              <a:rPr lang="en-US" sz="1200" dirty="0" smtClean="0">
                <a:latin typeface="+mn-lt"/>
              </a:rPr>
              <a:t> </a:t>
            </a:r>
            <a:r>
              <a:rPr lang="en-US" sz="1200" dirty="0">
                <a:latin typeface="+mn-lt"/>
              </a:rPr>
              <a:t>07/03/13</a:t>
            </a:r>
          </a:p>
        </p:txBody>
      </p:sp>
      <p:cxnSp>
        <p:nvCxnSpPr>
          <p:cNvPr id="8" name="Straight Connector 7"/>
          <p:cNvCxnSpPr/>
          <p:nvPr/>
        </p:nvCxnSpPr>
        <p:spPr bwMode="auto">
          <a:xfrm>
            <a:off x="2124075" y="3114675"/>
            <a:ext cx="74295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0" name="Straight Connector 9"/>
          <p:cNvCxnSpPr/>
          <p:nvPr/>
        </p:nvCxnSpPr>
        <p:spPr bwMode="auto">
          <a:xfrm>
            <a:off x="1219200" y="3352800"/>
            <a:ext cx="2505075"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a:off x="1219200" y="3608867"/>
            <a:ext cx="1214437"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2412206" y="3857625"/>
            <a:ext cx="845344"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6906464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2001 Steve Krug</a:t>
            </a:r>
            <a:endParaRPr lang="en-US" sz="1400">
              <a:solidFill>
                <a:schemeClr val="bg2"/>
              </a:solidFill>
            </a:endParaRPr>
          </a:p>
        </p:txBody>
      </p:sp>
      <p:sp>
        <p:nvSpPr>
          <p:cNvPr id="6" name="TextBox 5"/>
          <p:cNvSpPr txBox="1"/>
          <p:nvPr/>
        </p:nvSpPr>
        <p:spPr>
          <a:xfrm>
            <a:off x="7334250" y="6477000"/>
            <a:ext cx="2857500" cy="276999"/>
          </a:xfrm>
          <a:prstGeom prst="rect">
            <a:avLst/>
          </a:prstGeom>
          <a:noFill/>
        </p:spPr>
        <p:txBody>
          <a:bodyPr wrap="square" rtlCol="0">
            <a:spAutoFit/>
          </a:bodyPr>
          <a:lstStyle/>
          <a:p>
            <a:r>
              <a:rPr lang="en-US" sz="1200" dirty="0" smtClean="0">
                <a:latin typeface="+mn-lt"/>
                <a:hlinkClick r:id="rId2"/>
              </a:rPr>
              <a:t>www.skywaymyway.com</a:t>
            </a:r>
            <a:endParaRPr lang="en-US" sz="1200" dirty="0" smtClean="0">
              <a:latin typeface="+mn-lt"/>
            </a:endParaRPr>
          </a:p>
        </p:txBody>
      </p:sp>
      <p:pic>
        <p:nvPicPr>
          <p:cNvPr id="5" name="Picture 4"/>
          <p:cNvPicPr>
            <a:picLocks noChangeAspect="1"/>
          </p:cNvPicPr>
          <p:nvPr/>
        </p:nvPicPr>
        <p:blipFill>
          <a:blip r:embed="rId3"/>
          <a:stretch>
            <a:fillRect/>
          </a:stretch>
        </p:blipFill>
        <p:spPr>
          <a:xfrm>
            <a:off x="0" y="343788"/>
            <a:ext cx="9144000" cy="6037188"/>
          </a:xfrm>
          <a:prstGeom prst="rect">
            <a:avLst/>
          </a:prstGeom>
        </p:spPr>
      </p:pic>
    </p:spTree>
    <p:extLst>
      <p:ext uri="{BB962C8B-B14F-4D97-AF65-F5344CB8AC3E}">
        <p14:creationId xmlns:p14="http://schemas.microsoft.com/office/powerpoint/2010/main" val="172160295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What I’d like to do this morning</a:t>
            </a:r>
          </a:p>
        </p:txBody>
      </p:sp>
      <p:sp>
        <p:nvSpPr>
          <p:cNvPr id="19459" name="Content Placeholder 2"/>
          <p:cNvSpPr>
            <a:spLocks noGrp="1"/>
          </p:cNvSpPr>
          <p:nvPr>
            <p:ph idx="1"/>
          </p:nvPr>
        </p:nvSpPr>
        <p:spPr/>
        <p:txBody>
          <a:bodyPr/>
          <a:lstStyle/>
          <a:p>
            <a:r>
              <a:rPr lang="en-US" dirty="0" smtClean="0"/>
              <a:t>Try to convince you </a:t>
            </a:r>
          </a:p>
          <a:p>
            <a:pPr lvl="1"/>
            <a:r>
              <a:rPr lang="en-US" dirty="0" smtClean="0"/>
              <a:t>that usability testing is one of the best, most cost-and time-effective ways to build better “stuff”</a:t>
            </a:r>
          </a:p>
          <a:p>
            <a:pPr lvl="1"/>
            <a:r>
              <a:rPr lang="en-US" dirty="0" smtClean="0"/>
              <a:t>that it’s much easier than you think, and</a:t>
            </a:r>
          </a:p>
          <a:p>
            <a:pPr lvl="1"/>
            <a:r>
              <a:rPr lang="en-US" dirty="0" smtClean="0"/>
              <a:t>that you </a:t>
            </a:r>
            <a:r>
              <a:rPr lang="en-US" dirty="0"/>
              <a:t>can–and should–be </a:t>
            </a:r>
            <a:r>
              <a:rPr lang="en-US" dirty="0" smtClean="0"/>
              <a:t>doing it as part </a:t>
            </a:r>
            <a:r>
              <a:rPr lang="en-US" dirty="0"/>
              <a:t>of every </a:t>
            </a:r>
            <a:r>
              <a:rPr lang="en-US" dirty="0" smtClean="0"/>
              <a:t>project </a:t>
            </a:r>
          </a:p>
          <a:p>
            <a:r>
              <a:rPr lang="en-US" dirty="0" smtClean="0"/>
              <a:t>And show you </a:t>
            </a:r>
          </a:p>
          <a:p>
            <a:pPr lvl="1"/>
            <a:r>
              <a:rPr lang="en-US" dirty="0" smtClean="0"/>
              <a:t>how </a:t>
            </a:r>
            <a:r>
              <a:rPr lang="en-US" dirty="0"/>
              <a:t>to keep it simple enough </a:t>
            </a:r>
            <a:r>
              <a:rPr lang="en-US" dirty="0" smtClean="0"/>
              <a:t>so you’ll </a:t>
            </a:r>
            <a:r>
              <a:rPr lang="en-US" dirty="0"/>
              <a:t>actually do </a:t>
            </a:r>
            <a:r>
              <a:rPr lang="en-US" dirty="0" smtClean="0"/>
              <a:t>it</a:t>
            </a:r>
          </a:p>
          <a:p>
            <a:endParaRPr lang="en-US" dirty="0" smtClean="0"/>
          </a:p>
        </p:txBody>
      </p:sp>
      <p:sp>
        <p:nvSpPr>
          <p:cNvPr id="19460"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sp>
        <p:nvSpPr>
          <p:cNvPr id="13315" name="Rectangle 2"/>
          <p:cNvSpPr>
            <a:spLocks noGrp="1" noChangeArrowheads="1"/>
          </p:cNvSpPr>
          <p:nvPr>
            <p:ph type="title"/>
          </p:nvPr>
        </p:nvSpPr>
        <p:spPr>
          <a:xfrm>
            <a:off x="406399" y="228600"/>
            <a:ext cx="8562109" cy="762000"/>
          </a:xfrm>
        </p:spPr>
        <p:txBody>
          <a:bodyPr/>
          <a:lstStyle/>
          <a:p>
            <a:r>
              <a:rPr lang="en-US" sz="3000" dirty="0" smtClean="0"/>
              <a:t>45 action-packed minutes</a:t>
            </a:r>
          </a:p>
        </p:txBody>
      </p:sp>
      <p:sp>
        <p:nvSpPr>
          <p:cNvPr id="535555" name="Rectangle 3"/>
          <p:cNvSpPr>
            <a:spLocks noGrp="1" noChangeArrowheads="1"/>
          </p:cNvSpPr>
          <p:nvPr>
            <p:ph type="body" idx="1"/>
          </p:nvPr>
        </p:nvSpPr>
        <p:spPr/>
        <p:txBody>
          <a:bodyPr/>
          <a:lstStyle/>
          <a:p>
            <a:r>
              <a:rPr lang="en-US" dirty="0" smtClean="0"/>
              <a:t>Why do usability testing?</a:t>
            </a:r>
          </a:p>
          <a:p>
            <a:r>
              <a:rPr lang="en-US" dirty="0" smtClean="0"/>
              <a:t>A demo test</a:t>
            </a:r>
            <a:endParaRPr lang="en-US" i="1" dirty="0" smtClean="0"/>
          </a:p>
          <a:p>
            <a:r>
              <a:rPr lang="en-US" dirty="0" smtClean="0"/>
              <a:t>A few testing “maxims” </a:t>
            </a:r>
          </a:p>
          <a:p>
            <a:r>
              <a:rPr lang="en-US" dirty="0" smtClean="0"/>
              <a:t>Maybe even a question or two</a:t>
            </a:r>
          </a:p>
          <a:p>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5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5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5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5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5"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First, help me calibrate</a:t>
            </a:r>
          </a:p>
        </p:txBody>
      </p:sp>
      <p:pic>
        <p:nvPicPr>
          <p:cNvPr id="5" name="Picture 4" descr="DMMT cover medium.jpg"/>
          <p:cNvPicPr>
            <a:picLocks noChangeAspect="1"/>
          </p:cNvPicPr>
          <p:nvPr/>
        </p:nvPicPr>
        <p:blipFill>
          <a:blip r:embed="rId2" cstate="print"/>
          <a:srcRect/>
          <a:stretch>
            <a:fillRect/>
          </a:stretch>
        </p:blipFill>
        <p:spPr bwMode="auto">
          <a:xfrm>
            <a:off x="1936234" y="2060064"/>
            <a:ext cx="2584761" cy="3304349"/>
          </a:xfrm>
          <a:prstGeom prst="rect">
            <a:avLst/>
          </a:prstGeom>
          <a:noFill/>
          <a:ln w="9525">
            <a:solidFill>
              <a:schemeClr val="bg2"/>
            </a:solidFill>
            <a:miter lim="800000"/>
            <a:headEnd/>
            <a:tailEnd/>
          </a:ln>
        </p:spPr>
      </p:pic>
      <p:grpSp>
        <p:nvGrpSpPr>
          <p:cNvPr id="4" name="Group 3"/>
          <p:cNvGrpSpPr/>
          <p:nvPr/>
        </p:nvGrpSpPr>
        <p:grpSpPr>
          <a:xfrm>
            <a:off x="3423327" y="2052825"/>
            <a:ext cx="3823144" cy="3862217"/>
            <a:chOff x="1992093" y="1762576"/>
            <a:chExt cx="3823144" cy="3862217"/>
          </a:xfrm>
        </p:grpSpPr>
        <p:pic>
          <p:nvPicPr>
            <p:cNvPr id="6" name="Picture 5" descr="DMMTR cover 389x500.jpg"/>
            <p:cNvPicPr>
              <a:picLocks noChangeAspect="1"/>
            </p:cNvPicPr>
            <p:nvPr/>
          </p:nvPicPr>
          <p:blipFill>
            <a:blip r:embed="rId3" cstate="print"/>
            <a:stretch>
              <a:fillRect/>
            </a:stretch>
          </p:blipFill>
          <p:spPr>
            <a:xfrm>
              <a:off x="3239958" y="1762576"/>
              <a:ext cx="2575279" cy="3310128"/>
            </a:xfrm>
            <a:prstGeom prst="rect">
              <a:avLst/>
            </a:prstGeom>
          </p:spPr>
        </p:pic>
        <p:sp>
          <p:nvSpPr>
            <p:cNvPr id="8" name="TextBox 7"/>
            <p:cNvSpPr txBox="1"/>
            <p:nvPr/>
          </p:nvSpPr>
          <p:spPr>
            <a:xfrm>
              <a:off x="1992093" y="5163128"/>
              <a:ext cx="2225964" cy="461665"/>
            </a:xfrm>
            <a:prstGeom prst="rect">
              <a:avLst/>
            </a:prstGeom>
            <a:noFill/>
          </p:spPr>
          <p:txBody>
            <a:bodyPr wrap="square" rtlCol="0">
              <a:spAutoFit/>
            </a:bodyPr>
            <a:lstStyle/>
            <a:p>
              <a:pPr algn="ctr"/>
              <a:r>
                <a:rPr lang="en-US" dirty="0" smtClean="0">
                  <a:latin typeface="+mn-lt"/>
                </a:rPr>
                <a:t>Read it?</a:t>
              </a:r>
              <a:endParaRPr lang="en-US" dirty="0">
                <a:latin typeface="+mn-lt"/>
              </a:endParaRPr>
            </a:p>
          </p:txBody>
        </p:sp>
      </p:grpSp>
      <p:grpSp>
        <p:nvGrpSpPr>
          <p:cNvPr id="12" name="Group 11"/>
          <p:cNvGrpSpPr/>
          <p:nvPr/>
        </p:nvGrpSpPr>
        <p:grpSpPr>
          <a:xfrm>
            <a:off x="3269509" y="2060064"/>
            <a:ext cx="2533600" cy="3854978"/>
            <a:chOff x="5989379" y="1769815"/>
            <a:chExt cx="2533600" cy="3854978"/>
          </a:xfrm>
        </p:grpSpPr>
        <p:pic>
          <p:nvPicPr>
            <p:cNvPr id="7" name="Picture 6" descr="RSME front cover.jpg"/>
            <p:cNvPicPr>
              <a:picLocks noChangeAspect="1"/>
            </p:cNvPicPr>
            <p:nvPr/>
          </p:nvPicPr>
          <p:blipFill>
            <a:blip r:embed="rId4" cstate="print"/>
            <a:stretch>
              <a:fillRect/>
            </a:stretch>
          </p:blipFill>
          <p:spPr>
            <a:xfrm>
              <a:off x="5989379" y="1769815"/>
              <a:ext cx="2533600" cy="3266313"/>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6143197" y="5163128"/>
              <a:ext cx="2225964" cy="461665"/>
            </a:xfrm>
            <a:prstGeom prst="rect">
              <a:avLst/>
            </a:prstGeom>
            <a:noFill/>
          </p:spPr>
          <p:txBody>
            <a:bodyPr wrap="square" rtlCol="0">
              <a:spAutoFit/>
            </a:bodyPr>
            <a:lstStyle/>
            <a:p>
              <a:pPr algn="ctr"/>
              <a:r>
                <a:rPr lang="en-US" dirty="0" smtClean="0">
                  <a:latin typeface="+mn-lt"/>
                </a:rPr>
                <a:t>Read it?</a:t>
              </a:r>
              <a:endParaRPr lang="en-US" dirty="0">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sp>
        <p:nvSpPr>
          <p:cNvPr id="18435" name="Rectangle 2"/>
          <p:cNvSpPr>
            <a:spLocks noGrp="1" noChangeArrowheads="1"/>
          </p:cNvSpPr>
          <p:nvPr>
            <p:ph type="title"/>
          </p:nvPr>
        </p:nvSpPr>
        <p:spPr/>
        <p:txBody>
          <a:bodyPr/>
          <a:lstStyle/>
          <a:p>
            <a:r>
              <a:rPr lang="en-US" dirty="0" smtClean="0"/>
              <a:t>Another show of hands</a:t>
            </a:r>
          </a:p>
        </p:txBody>
      </p:sp>
      <p:sp>
        <p:nvSpPr>
          <p:cNvPr id="18436" name="Rectangle 3"/>
          <p:cNvSpPr>
            <a:spLocks noGrp="1" noChangeArrowheads="1"/>
          </p:cNvSpPr>
          <p:nvPr>
            <p:ph type="body" idx="1"/>
          </p:nvPr>
        </p:nvSpPr>
        <p:spPr/>
        <p:txBody>
          <a:bodyPr/>
          <a:lstStyle/>
          <a:p>
            <a:r>
              <a:rPr lang="en-US" dirty="0" smtClean="0"/>
              <a:t>Your experience with usability testing</a:t>
            </a:r>
          </a:p>
          <a:p>
            <a:pPr lvl="1"/>
            <a:r>
              <a:rPr lang="en-US" dirty="0" smtClean="0"/>
              <a:t>Have conducted tests (facilitator)?</a:t>
            </a:r>
          </a:p>
          <a:p>
            <a:pPr lvl="1"/>
            <a:r>
              <a:rPr lang="en-US" dirty="0" smtClean="0"/>
              <a:t>Have observed tests?</a:t>
            </a:r>
          </a:p>
          <a:p>
            <a:pPr lvl="1"/>
            <a:r>
              <a:rPr lang="en-US" dirty="0" smtClean="0"/>
              <a:t>Have read usability test reports?</a:t>
            </a:r>
          </a:p>
          <a:p>
            <a:r>
              <a:rPr lang="en-US" dirty="0" smtClean="0"/>
              <a:t>Your/your group’s use of testing</a:t>
            </a:r>
          </a:p>
          <a:p>
            <a:pPr lvl="1"/>
            <a:r>
              <a:rPr lang="en-US" dirty="0" smtClean="0"/>
              <a:t>Never?</a:t>
            </a:r>
          </a:p>
          <a:p>
            <a:pPr lvl="1"/>
            <a:r>
              <a:rPr lang="en-US" dirty="0" smtClean="0"/>
              <a:t>Right before (or right after) product ships?</a:t>
            </a:r>
          </a:p>
          <a:p>
            <a:pPr lvl="1"/>
            <a:r>
              <a:rPr lang="en-US" dirty="0" smtClean="0"/>
              <a:t>Routinely (several times during each project)?</a:t>
            </a:r>
          </a:p>
          <a:p>
            <a:pPr lvl="1"/>
            <a:endParaRPr lang="en-US" dirty="0" smtClean="0"/>
          </a:p>
          <a:p>
            <a:pPr lvl="1"/>
            <a:endParaRPr lang="en-US"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sp>
        <p:nvSpPr>
          <p:cNvPr id="7171" name="Rectangle 2"/>
          <p:cNvSpPr>
            <a:spLocks noGrp="1" noChangeArrowheads="1"/>
          </p:cNvSpPr>
          <p:nvPr>
            <p:ph type="title"/>
          </p:nvPr>
        </p:nvSpPr>
        <p:spPr/>
        <p:txBody>
          <a:bodyPr/>
          <a:lstStyle/>
          <a:p>
            <a:r>
              <a:rPr lang="en-US" dirty="0" smtClean="0"/>
              <a:t>But enough about me</a:t>
            </a:r>
          </a:p>
        </p:txBody>
      </p:sp>
      <p:sp>
        <p:nvSpPr>
          <p:cNvPr id="7172" name="Rectangle 3"/>
          <p:cNvSpPr>
            <a:spLocks noGrp="1" noChangeArrowheads="1"/>
          </p:cNvSpPr>
          <p:nvPr>
            <p:ph type="body" idx="1"/>
          </p:nvPr>
        </p:nvSpPr>
        <p:spPr>
          <a:xfrm>
            <a:off x="457200" y="1295400"/>
            <a:ext cx="5715000" cy="1828800"/>
          </a:xfrm>
        </p:spPr>
        <p:txBody>
          <a:bodyPr/>
          <a:lstStyle/>
          <a:p>
            <a:r>
              <a:rPr lang="en-US" b="1" dirty="0" smtClean="0"/>
              <a:t>Steve Krug</a:t>
            </a:r>
            <a:r>
              <a:rPr lang="en-US" dirty="0" smtClean="0"/>
              <a:t> (</a:t>
            </a:r>
            <a:r>
              <a:rPr lang="en-US" i="1" dirty="0" err="1" smtClean="0"/>
              <a:t>steev</a:t>
            </a:r>
            <a:r>
              <a:rPr lang="en-US" i="1" dirty="0" smtClean="0"/>
              <a:t> </a:t>
            </a:r>
            <a:r>
              <a:rPr lang="en-US" i="1" dirty="0" err="1" smtClean="0"/>
              <a:t>kroog</a:t>
            </a:r>
            <a:r>
              <a:rPr lang="en-US" dirty="0" smtClean="0"/>
              <a:t>) (noun) 1. Son, husband, father  2. Resident of Brookline, Massachusetts</a:t>
            </a:r>
            <a:br>
              <a:rPr lang="en-US" dirty="0" smtClean="0"/>
            </a:br>
            <a:r>
              <a:rPr lang="en-US" dirty="0" smtClean="0"/>
              <a:t>3. Usability consultant</a:t>
            </a:r>
          </a:p>
        </p:txBody>
      </p:sp>
      <p:pic>
        <p:nvPicPr>
          <p:cNvPr id="296964" name="Picture 4" descr="book - my photo"/>
          <p:cNvPicPr>
            <a:picLocks noChangeAspect="1" noChangeArrowheads="1"/>
          </p:cNvPicPr>
          <p:nvPr/>
        </p:nvPicPr>
        <p:blipFill>
          <a:blip r:embed="rId3" cstate="print"/>
          <a:srcRect/>
          <a:stretch>
            <a:fillRect/>
          </a:stretch>
        </p:blipFill>
        <p:spPr bwMode="auto">
          <a:xfrm>
            <a:off x="6324600" y="1504950"/>
            <a:ext cx="2362200" cy="1749425"/>
          </a:xfrm>
          <a:prstGeom prst="rect">
            <a:avLst/>
          </a:prstGeom>
          <a:noFill/>
          <a:ln w="76200">
            <a:solidFill>
              <a:srgbClr val="FF0000"/>
            </a:solidFill>
            <a:miter lim="800000"/>
            <a:headEnd/>
            <a:tailEnd/>
          </a:ln>
        </p:spPr>
      </p:pic>
      <p:sp>
        <p:nvSpPr>
          <p:cNvPr id="296965" name="Rectangle 5"/>
          <p:cNvSpPr>
            <a:spLocks noChangeArrowheads="1"/>
          </p:cNvSpPr>
          <p:nvPr/>
        </p:nvSpPr>
        <p:spPr bwMode="auto">
          <a:xfrm>
            <a:off x="457200" y="3429000"/>
            <a:ext cx="8153400" cy="2819400"/>
          </a:xfrm>
          <a:prstGeom prst="rect">
            <a:avLst/>
          </a:prstGeom>
          <a:noFill/>
          <a:ln w="9525">
            <a:noFill/>
            <a:miter lim="800000"/>
            <a:headEnd/>
            <a:tailEnd/>
          </a:ln>
        </p:spPr>
        <p:txBody>
          <a:bodyPr/>
          <a:lstStyle/>
          <a:p>
            <a:pPr marL="457200" indent="-457200">
              <a:spcBef>
                <a:spcPct val="20000"/>
              </a:spcBef>
              <a:buClr>
                <a:schemeClr val="accent2"/>
              </a:buClr>
              <a:buFont typeface="Webdings" pitchFamily="18" charset="2"/>
              <a:buChar char="&lt;"/>
            </a:pPr>
            <a:r>
              <a:rPr kumimoji="1" lang="en-US" sz="2800" dirty="0">
                <a:latin typeface="Tahoma" pitchFamily="34" charset="0"/>
              </a:rPr>
              <a:t>Advanced Common Sense</a:t>
            </a:r>
          </a:p>
          <a:p>
            <a:pPr marL="962025" lvl="1" indent="-390525">
              <a:lnSpc>
                <a:spcPct val="90000"/>
              </a:lnSpc>
              <a:spcBef>
                <a:spcPct val="20000"/>
              </a:spcBef>
              <a:buClr>
                <a:srgbClr val="6666FF"/>
              </a:buClr>
              <a:buSzPct val="110000"/>
              <a:buFont typeface="Webdings" pitchFamily="18" charset="2"/>
              <a:buChar char="4"/>
            </a:pPr>
            <a:r>
              <a:rPr kumimoji="1" lang="en-US" dirty="0">
                <a:latin typeface="Tahoma" pitchFamily="34" charset="0"/>
              </a:rPr>
              <a:t>Me and a few well-placed mirrors</a:t>
            </a:r>
          </a:p>
          <a:p>
            <a:pPr marL="962025" lvl="1" indent="-390525">
              <a:lnSpc>
                <a:spcPct val="90000"/>
              </a:lnSpc>
              <a:spcBef>
                <a:spcPct val="20000"/>
              </a:spcBef>
              <a:buClr>
                <a:srgbClr val="6666FF"/>
              </a:buClr>
              <a:buSzPct val="110000"/>
              <a:buFont typeface="Webdings" pitchFamily="18" charset="2"/>
              <a:buChar char="4"/>
            </a:pPr>
            <a:r>
              <a:rPr kumimoji="1" lang="en-US" dirty="0">
                <a:latin typeface="Tahoma" pitchFamily="34" charset="0"/>
              </a:rPr>
              <a:t>Corporate motto: “It’s not rocket surgery™</a:t>
            </a:r>
            <a:r>
              <a:rPr kumimoji="1" lang="en-US" dirty="0" smtClean="0">
                <a:latin typeface="Tahoma" pitchFamily="34" charset="0"/>
              </a:rPr>
              <a:t>”</a:t>
            </a:r>
            <a:endParaRPr kumimoji="1" lang="en-US" dirty="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6964"/>
                                        </p:tgtEl>
                                        <p:attrNameLst>
                                          <p:attrName>style.visibility</p:attrName>
                                        </p:attrNameLst>
                                      </p:cBhvr>
                                      <p:to>
                                        <p:strVal val="visible"/>
                                      </p:to>
                                    </p:set>
                                    <p:animEffect transition="in" filter="dissolve">
                                      <p:cBhvr>
                                        <p:cTn id="7" dur="500"/>
                                        <p:tgtEl>
                                          <p:spTgt spid="2969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96965">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96965">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969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5"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sp>
        <p:nvSpPr>
          <p:cNvPr id="19459" name="Rectangle 2"/>
          <p:cNvSpPr>
            <a:spLocks noGrp="1" noChangeArrowheads="1"/>
          </p:cNvSpPr>
          <p:nvPr>
            <p:ph type="title"/>
          </p:nvPr>
        </p:nvSpPr>
        <p:spPr/>
        <p:txBody>
          <a:bodyPr/>
          <a:lstStyle/>
          <a:p>
            <a:r>
              <a:rPr lang="en-US" dirty="0" smtClean="0"/>
              <a:t>Essay question</a:t>
            </a:r>
          </a:p>
        </p:txBody>
      </p:sp>
      <p:sp>
        <p:nvSpPr>
          <p:cNvPr id="19460" name="Rectangle 3"/>
          <p:cNvSpPr>
            <a:spLocks noGrp="1" noChangeArrowheads="1"/>
          </p:cNvSpPr>
          <p:nvPr>
            <p:ph type="body" idx="1"/>
          </p:nvPr>
        </p:nvSpPr>
        <p:spPr/>
        <p:txBody>
          <a:bodyPr/>
          <a:lstStyle/>
          <a:p>
            <a:r>
              <a:rPr lang="en-US" dirty="0" smtClean="0"/>
              <a:t>If you don’t routinely do usability testing, why not?</a:t>
            </a:r>
          </a:p>
          <a:p>
            <a:r>
              <a:rPr lang="en-US" dirty="0" smtClean="0"/>
              <a:t>What are the biggest obstacles to doing testing?</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So…</a:t>
            </a:r>
          </a:p>
        </p:txBody>
      </p:sp>
      <p:sp>
        <p:nvSpPr>
          <p:cNvPr id="27651" name="Content Placeholder 2"/>
          <p:cNvSpPr>
            <a:spLocks noGrp="1"/>
          </p:cNvSpPr>
          <p:nvPr>
            <p:ph idx="1"/>
          </p:nvPr>
        </p:nvSpPr>
        <p:spPr/>
        <p:txBody>
          <a:bodyPr/>
          <a:lstStyle/>
          <a:p>
            <a:r>
              <a:rPr lang="en-US" dirty="0" smtClean="0"/>
              <a:t>Why usability testing?</a:t>
            </a:r>
          </a:p>
          <a:p>
            <a:r>
              <a:rPr lang="en-US" dirty="0" smtClean="0"/>
              <a:t>Fifteen years ago, I realized something</a:t>
            </a:r>
          </a:p>
        </p:txBody>
      </p:sp>
      <p:sp>
        <p:nvSpPr>
          <p:cNvPr id="27652"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28675" name="Picture 2" descr="131 funnies 1"/>
          <p:cNvPicPr>
            <a:picLocks noChangeAspect="1" noChangeArrowheads="1"/>
          </p:cNvPicPr>
          <p:nvPr/>
        </p:nvPicPr>
        <p:blipFill>
          <a:blip r:embed="rId3" cstate="print"/>
          <a:srcRect/>
          <a:stretch>
            <a:fillRect/>
          </a:stretch>
        </p:blipFill>
        <p:spPr bwMode="auto">
          <a:xfrm>
            <a:off x="642938" y="284163"/>
            <a:ext cx="8501062" cy="6121400"/>
          </a:xfrm>
          <a:prstGeom prst="rect">
            <a:avLst/>
          </a:prstGeom>
          <a:noFill/>
          <a:ln w="9525">
            <a:noFill/>
            <a:miter lim="800000"/>
            <a:headEnd/>
            <a:tailEnd/>
          </a:ln>
        </p:spPr>
      </p:pic>
      <p:sp>
        <p:nvSpPr>
          <p:cNvPr id="28676" name="Text Box 3"/>
          <p:cNvSpPr txBox="1">
            <a:spLocks noChangeArrowheads="1"/>
          </p:cNvSpPr>
          <p:nvPr/>
        </p:nvSpPr>
        <p:spPr bwMode="auto">
          <a:xfrm>
            <a:off x="5273675" y="6375400"/>
            <a:ext cx="3035300" cy="274638"/>
          </a:xfrm>
          <a:prstGeom prst="rect">
            <a:avLst/>
          </a:prstGeom>
          <a:noFill/>
          <a:ln w="9525">
            <a:noFill/>
            <a:miter lim="800000"/>
            <a:headEnd/>
            <a:tailEnd/>
          </a:ln>
        </p:spPr>
        <p:txBody>
          <a:bodyPr>
            <a:spAutoFit/>
          </a:bodyPr>
          <a:lstStyle/>
          <a:p>
            <a:pPr algn="r">
              <a:spcBef>
                <a:spcPct val="50000"/>
              </a:spcBef>
            </a:pPr>
            <a:r>
              <a:rPr lang="en-US" sz="1200">
                <a:latin typeface="Tahoma" pitchFamily="34" charset="0"/>
              </a:rPr>
              <a:t>© 2001 Steve Krug</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30723" name="Picture 2" descr="131 funnies 1a"/>
          <p:cNvPicPr>
            <a:picLocks noChangeAspect="1" noChangeArrowheads="1"/>
          </p:cNvPicPr>
          <p:nvPr/>
        </p:nvPicPr>
        <p:blipFill>
          <a:blip r:embed="rId3" cstate="print"/>
          <a:srcRect/>
          <a:stretch>
            <a:fillRect/>
          </a:stretch>
        </p:blipFill>
        <p:spPr bwMode="auto">
          <a:xfrm>
            <a:off x="304800" y="390525"/>
            <a:ext cx="8686800" cy="6086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32771" name="Picture 2" descr="131 funnies 1b"/>
          <p:cNvPicPr>
            <a:picLocks noChangeAspect="1" noChangeArrowheads="1"/>
          </p:cNvPicPr>
          <p:nvPr/>
        </p:nvPicPr>
        <p:blipFill>
          <a:blip r:embed="rId3" cstate="print"/>
          <a:srcRect/>
          <a:stretch>
            <a:fillRect/>
          </a:stretch>
        </p:blipFill>
        <p:spPr bwMode="auto">
          <a:xfrm>
            <a:off x="609600" y="454025"/>
            <a:ext cx="8153400" cy="6099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34819" name="Picture 2" descr="131 funnies 1c"/>
          <p:cNvPicPr>
            <a:picLocks noChangeAspect="1" noChangeArrowheads="1"/>
          </p:cNvPicPr>
          <p:nvPr/>
        </p:nvPicPr>
        <p:blipFill>
          <a:blip r:embed="rId3" cstate="print"/>
          <a:srcRect/>
          <a:stretch>
            <a:fillRect/>
          </a:stretch>
        </p:blipFill>
        <p:spPr bwMode="auto">
          <a:xfrm>
            <a:off x="152400" y="409575"/>
            <a:ext cx="8610600" cy="6143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36867" name="Picture 2" descr="131 funnies 1d"/>
          <p:cNvPicPr>
            <a:picLocks noChangeAspect="1" noChangeArrowheads="1"/>
          </p:cNvPicPr>
          <p:nvPr/>
        </p:nvPicPr>
        <p:blipFill>
          <a:blip r:embed="rId3" cstate="print"/>
          <a:srcRect/>
          <a:stretch>
            <a:fillRect/>
          </a:stretch>
        </p:blipFill>
        <p:spPr bwMode="auto">
          <a:xfrm>
            <a:off x="152400" y="485775"/>
            <a:ext cx="8915400" cy="5991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38915" name="Picture 2" descr="131 funnies 1e"/>
          <p:cNvPicPr>
            <a:picLocks noChangeAspect="1" noChangeArrowheads="1"/>
          </p:cNvPicPr>
          <p:nvPr/>
        </p:nvPicPr>
        <p:blipFill>
          <a:blip r:embed="rId3" cstate="print"/>
          <a:srcRect/>
          <a:stretch>
            <a:fillRect/>
          </a:stretch>
        </p:blipFill>
        <p:spPr bwMode="auto">
          <a:xfrm>
            <a:off x="304800" y="511175"/>
            <a:ext cx="8991600" cy="6042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40963" name="Picture 2" descr="131 funnies 1f"/>
          <p:cNvPicPr>
            <a:picLocks noChangeAspect="1" noChangeArrowheads="1"/>
          </p:cNvPicPr>
          <p:nvPr/>
        </p:nvPicPr>
        <p:blipFill>
          <a:blip r:embed="rId3" cstate="print"/>
          <a:srcRect/>
          <a:stretch>
            <a:fillRect/>
          </a:stretch>
        </p:blipFill>
        <p:spPr bwMode="auto">
          <a:xfrm>
            <a:off x="-76200" y="255588"/>
            <a:ext cx="9372600" cy="62976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43011" name="Picture 2" descr="131 funnies 1g"/>
          <p:cNvPicPr>
            <a:picLocks noChangeAspect="1" noChangeArrowheads="1"/>
          </p:cNvPicPr>
          <p:nvPr/>
        </p:nvPicPr>
        <p:blipFill>
          <a:blip r:embed="rId3" cstate="print"/>
          <a:srcRect/>
          <a:stretch>
            <a:fillRect/>
          </a:stretch>
        </p:blipFill>
        <p:spPr bwMode="auto">
          <a:xfrm>
            <a:off x="152400" y="255588"/>
            <a:ext cx="9144000" cy="61452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Footer Placeholder 3"/>
          <p:cNvSpPr>
            <a:spLocks noGrp="1"/>
          </p:cNvSpPr>
          <p:nvPr>
            <p:ph type="ftr" sz="quarter" idx="11"/>
          </p:nvPr>
        </p:nvSpPr>
        <p:spPr>
          <a:noFill/>
        </p:spPr>
        <p:txBody>
          <a:bodyPr/>
          <a:lstStyle/>
          <a:p>
            <a:r>
              <a:rPr lang="en-US" smtClean="0"/>
              <a:t>© 2001 Steve Krug</a:t>
            </a:r>
            <a:endParaRPr lang="en-US" sz="1400" smtClean="0">
              <a:solidFill>
                <a:schemeClr val="bg2"/>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279" y="424888"/>
            <a:ext cx="8524721" cy="5925112"/>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45059" name="Picture 2" descr="131 funnies 1h"/>
          <p:cNvPicPr>
            <a:picLocks noChangeAspect="1" noChangeArrowheads="1"/>
          </p:cNvPicPr>
          <p:nvPr/>
        </p:nvPicPr>
        <p:blipFill>
          <a:blip r:embed="rId3" cstate="print"/>
          <a:srcRect/>
          <a:stretch>
            <a:fillRect/>
          </a:stretch>
        </p:blipFill>
        <p:spPr bwMode="auto">
          <a:xfrm>
            <a:off x="-76200" y="357188"/>
            <a:ext cx="9220200" cy="61960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47107" name="Picture 2" descr="131 funnies 1i"/>
          <p:cNvPicPr>
            <a:picLocks noChangeAspect="1" noChangeArrowheads="1"/>
          </p:cNvPicPr>
          <p:nvPr/>
        </p:nvPicPr>
        <p:blipFill>
          <a:blip r:embed="rId3" cstate="print"/>
          <a:srcRect/>
          <a:stretch>
            <a:fillRect/>
          </a:stretch>
        </p:blipFill>
        <p:spPr bwMode="auto">
          <a:xfrm>
            <a:off x="-152400" y="255588"/>
            <a:ext cx="9372600" cy="62976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49155" name="Picture 2" descr="131 funnies 1j"/>
          <p:cNvPicPr>
            <a:picLocks noChangeAspect="1" noChangeArrowheads="1"/>
          </p:cNvPicPr>
          <p:nvPr/>
        </p:nvPicPr>
        <p:blipFill>
          <a:blip r:embed="rId3" cstate="print"/>
          <a:srcRect/>
          <a:stretch>
            <a:fillRect/>
          </a:stretch>
        </p:blipFill>
        <p:spPr bwMode="auto">
          <a:xfrm>
            <a:off x="-228600" y="269875"/>
            <a:ext cx="9372600" cy="6435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sp>
        <p:nvSpPr>
          <p:cNvPr id="51203" name="Rectangle 2"/>
          <p:cNvSpPr>
            <a:spLocks noGrp="1" noChangeArrowheads="1"/>
          </p:cNvSpPr>
          <p:nvPr>
            <p:ph type="title"/>
          </p:nvPr>
        </p:nvSpPr>
        <p:spPr>
          <a:xfrm>
            <a:off x="406400" y="228600"/>
            <a:ext cx="8432800" cy="762000"/>
          </a:xfrm>
        </p:spPr>
        <p:txBody>
          <a:bodyPr/>
          <a:lstStyle/>
          <a:p>
            <a:r>
              <a:rPr lang="en-US" smtClean="0"/>
              <a:t>“My ideal home page,” as told by…</a:t>
            </a:r>
          </a:p>
        </p:txBody>
      </p:sp>
      <p:pic>
        <p:nvPicPr>
          <p:cNvPr id="51204" name="Picture 3" descr="134 as seen by"/>
          <p:cNvPicPr>
            <a:picLocks noChangeAspect="1" noChangeArrowheads="1"/>
          </p:cNvPicPr>
          <p:nvPr/>
        </p:nvPicPr>
        <p:blipFill>
          <a:blip r:embed="rId3" cstate="print"/>
          <a:srcRect r="49924"/>
          <a:stretch>
            <a:fillRect/>
          </a:stretch>
        </p:blipFill>
        <p:spPr bwMode="auto">
          <a:xfrm>
            <a:off x="288925" y="1749425"/>
            <a:ext cx="8631238" cy="42116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sp>
        <p:nvSpPr>
          <p:cNvPr id="53251" name="Rectangle 2"/>
          <p:cNvSpPr>
            <a:spLocks noGrp="1" noChangeArrowheads="1"/>
          </p:cNvSpPr>
          <p:nvPr>
            <p:ph type="title"/>
          </p:nvPr>
        </p:nvSpPr>
        <p:spPr>
          <a:xfrm>
            <a:off x="406400" y="228600"/>
            <a:ext cx="8432800" cy="762000"/>
          </a:xfrm>
        </p:spPr>
        <p:txBody>
          <a:bodyPr/>
          <a:lstStyle/>
          <a:p>
            <a:r>
              <a:rPr lang="en-US" smtClean="0"/>
              <a:t>“My ideal home page,” as told by…</a:t>
            </a:r>
          </a:p>
        </p:txBody>
      </p:sp>
      <p:pic>
        <p:nvPicPr>
          <p:cNvPr id="53252" name="Picture 3" descr="134 as seen by"/>
          <p:cNvPicPr>
            <a:picLocks noChangeAspect="1" noChangeArrowheads="1"/>
          </p:cNvPicPr>
          <p:nvPr/>
        </p:nvPicPr>
        <p:blipFill>
          <a:blip r:embed="rId3" cstate="print"/>
          <a:srcRect l="50018"/>
          <a:stretch>
            <a:fillRect/>
          </a:stretch>
        </p:blipFill>
        <p:spPr bwMode="auto">
          <a:xfrm>
            <a:off x="206375" y="1779588"/>
            <a:ext cx="8610600" cy="4208462"/>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406400" y="1910282"/>
            <a:ext cx="4000500" cy="3198202"/>
          </a:xfrm>
          <a:prstGeom prst="rect">
            <a:avLst/>
          </a:prstGeom>
        </p:spPr>
      </p:pic>
      <p:pic>
        <p:nvPicPr>
          <p:cNvPr id="3" name="Picture 2"/>
          <p:cNvPicPr>
            <a:picLocks noChangeAspect="1"/>
          </p:cNvPicPr>
          <p:nvPr/>
        </p:nvPicPr>
        <p:blipFill>
          <a:blip r:embed="rId5"/>
          <a:stretch>
            <a:fillRect/>
          </a:stretch>
        </p:blipFill>
        <p:spPr>
          <a:xfrm>
            <a:off x="4775656" y="1817688"/>
            <a:ext cx="4035533" cy="3224212"/>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What is a usability test?</a:t>
            </a:r>
          </a:p>
        </p:txBody>
      </p:sp>
      <p:sp>
        <p:nvSpPr>
          <p:cNvPr id="17411" name="Content Placeholder 2"/>
          <p:cNvSpPr>
            <a:spLocks noGrp="1"/>
          </p:cNvSpPr>
          <p:nvPr>
            <p:ph idx="1"/>
          </p:nvPr>
        </p:nvSpPr>
        <p:spPr/>
        <p:txBody>
          <a:bodyPr/>
          <a:lstStyle/>
          <a:p>
            <a:r>
              <a:rPr lang="en-US" dirty="0" smtClean="0"/>
              <a:t>Watching people try to use what you create </a:t>
            </a:r>
          </a:p>
          <a:p>
            <a:r>
              <a:rPr lang="en-US" dirty="0" smtClean="0"/>
              <a:t>…while thinking out loud</a:t>
            </a:r>
          </a:p>
        </p:txBody>
      </p:sp>
      <p:sp>
        <p:nvSpPr>
          <p:cNvPr id="17412"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Do-it-yourself usability testing</a:t>
            </a:r>
          </a:p>
        </p:txBody>
      </p:sp>
      <p:sp>
        <p:nvSpPr>
          <p:cNvPr id="18435" name="Content Placeholder 2"/>
          <p:cNvSpPr>
            <a:spLocks noGrp="1"/>
          </p:cNvSpPr>
          <p:nvPr>
            <p:ph idx="1"/>
          </p:nvPr>
        </p:nvSpPr>
        <p:spPr/>
        <p:txBody>
          <a:bodyPr/>
          <a:lstStyle/>
          <a:p>
            <a:r>
              <a:rPr lang="en-US" dirty="0" smtClean="0"/>
              <a:t>Almost anyone can do it</a:t>
            </a:r>
          </a:p>
          <a:p>
            <a:r>
              <a:rPr lang="en-US" dirty="0" smtClean="0"/>
              <a:t>It doesn’t have to take a lot of time or effort</a:t>
            </a:r>
          </a:p>
          <a:p>
            <a:r>
              <a:rPr lang="en-US" dirty="0" smtClean="0"/>
              <a:t>It </a:t>
            </a:r>
            <a:r>
              <a:rPr lang="en-US" i="1" dirty="0" smtClean="0"/>
              <a:t>always</a:t>
            </a:r>
            <a:r>
              <a:rPr lang="en-US" dirty="0" smtClean="0"/>
              <a:t> makes the user experience better</a:t>
            </a:r>
          </a:p>
        </p:txBody>
      </p:sp>
      <p:sp>
        <p:nvSpPr>
          <p:cNvPr id="18436"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sp>
        <p:nvSpPr>
          <p:cNvPr id="56323" name="Rectangle 2"/>
          <p:cNvSpPr>
            <a:spLocks noGrp="1" noChangeArrowheads="1"/>
          </p:cNvSpPr>
          <p:nvPr>
            <p:ph type="title"/>
          </p:nvPr>
        </p:nvSpPr>
        <p:spPr/>
        <p:txBody>
          <a:bodyPr/>
          <a:lstStyle/>
          <a:p>
            <a:r>
              <a:rPr lang="en-US" smtClean="0"/>
              <a:t>A brave volunteer?</a:t>
            </a:r>
          </a:p>
        </p:txBody>
      </p:sp>
      <p:sp>
        <p:nvSpPr>
          <p:cNvPr id="68612" name="Rectangle 3"/>
          <p:cNvSpPr>
            <a:spLocks noChangeArrowheads="1"/>
          </p:cNvSpPr>
          <p:nvPr/>
        </p:nvSpPr>
        <p:spPr bwMode="auto">
          <a:xfrm>
            <a:off x="457200" y="1295400"/>
            <a:ext cx="8178800" cy="5334000"/>
          </a:xfrm>
          <a:prstGeom prst="rect">
            <a:avLst/>
          </a:prstGeom>
          <a:noFill/>
          <a:ln w="9525">
            <a:noFill/>
            <a:miter lim="800000"/>
            <a:headEnd/>
            <a:tailEnd/>
          </a:ln>
        </p:spPr>
        <p:txBody>
          <a:bodyPr/>
          <a:lstStyle/>
          <a:p>
            <a:pPr marL="457200" indent="-457200">
              <a:spcBef>
                <a:spcPct val="20000"/>
              </a:spcBef>
              <a:buClr>
                <a:schemeClr val="accent2"/>
              </a:buClr>
              <a:buFont typeface="Webdings" pitchFamily="18" charset="2"/>
              <a:buChar char="&lt;"/>
              <a:defRPr/>
            </a:pPr>
            <a:r>
              <a:rPr kumimoji="1" lang="en-US" sz="2800" dirty="0">
                <a:latin typeface="Tahoma" pitchFamily="34" charset="0"/>
              </a:rPr>
              <a:t>We’ll try an actual test</a:t>
            </a:r>
          </a:p>
          <a:p>
            <a:pPr marL="962025" lvl="1" indent="-390525">
              <a:spcBef>
                <a:spcPct val="20000"/>
              </a:spcBef>
              <a:buClr>
                <a:srgbClr val="6666FF"/>
              </a:buClr>
              <a:buSzPct val="110000"/>
              <a:buFont typeface="Webdings" pitchFamily="18" charset="2"/>
              <a:buChar char="4"/>
              <a:defRPr/>
            </a:pPr>
            <a:r>
              <a:rPr kumimoji="1" lang="en-US" dirty="0">
                <a:latin typeface="Tahoma" pitchFamily="34" charset="0"/>
              </a:rPr>
              <a:t>It’s painless</a:t>
            </a:r>
          </a:p>
          <a:p>
            <a:pPr marL="962025" lvl="1" indent="-390525">
              <a:spcBef>
                <a:spcPct val="20000"/>
              </a:spcBef>
              <a:buClr>
                <a:srgbClr val="6666FF"/>
              </a:buClr>
              <a:buSzPct val="110000"/>
              <a:buFont typeface="Webdings" pitchFamily="18" charset="2"/>
              <a:buChar char="4"/>
              <a:defRPr/>
            </a:pPr>
            <a:r>
              <a:rPr kumimoji="1" lang="en-US" dirty="0">
                <a:latin typeface="Tahoma" pitchFamily="34" charset="0"/>
              </a:rPr>
              <a:t>It’s brief</a:t>
            </a:r>
          </a:p>
          <a:p>
            <a:pPr marL="962025" lvl="1" indent="-390525">
              <a:spcBef>
                <a:spcPct val="20000"/>
              </a:spcBef>
              <a:buClr>
                <a:srgbClr val="6666FF"/>
              </a:buClr>
              <a:buSzPct val="110000"/>
              <a:buFont typeface="Webdings" pitchFamily="18" charset="2"/>
              <a:buChar char="4"/>
              <a:defRPr/>
            </a:pPr>
            <a:r>
              <a:rPr kumimoji="1" lang="en-US" dirty="0">
                <a:latin typeface="Tahoma" pitchFamily="34" charset="0"/>
              </a:rPr>
              <a:t>You’ll get a round of applause when we’re done</a:t>
            </a:r>
          </a:p>
          <a:p>
            <a:pPr marL="457200" indent="-457200">
              <a:spcBef>
                <a:spcPct val="20000"/>
              </a:spcBef>
              <a:buClr>
                <a:schemeClr val="accent2"/>
              </a:buClr>
              <a:buFont typeface="Webdings" pitchFamily="18" charset="2"/>
              <a:buChar char="&lt;"/>
              <a:defRPr/>
            </a:pPr>
            <a:r>
              <a:rPr kumimoji="1" lang="en-US" sz="2800" dirty="0">
                <a:latin typeface="Tahoma" pitchFamily="34" charset="0"/>
              </a:rPr>
              <a:t>Qualifying criteria:</a:t>
            </a:r>
          </a:p>
          <a:p>
            <a:pPr marL="962025" lvl="1" indent="-390525">
              <a:spcBef>
                <a:spcPct val="20000"/>
              </a:spcBef>
              <a:buClr>
                <a:srgbClr val="6666FF"/>
              </a:buClr>
              <a:buSzPct val="110000"/>
              <a:buFont typeface="Webdings" pitchFamily="18" charset="2"/>
              <a:buChar char="4"/>
              <a:defRPr/>
            </a:pPr>
            <a:r>
              <a:rPr kumimoji="1" lang="en-US" dirty="0">
                <a:latin typeface="Tahoma" pitchFamily="34" charset="0"/>
              </a:rPr>
              <a:t>Have used a Web browser</a:t>
            </a:r>
          </a:p>
          <a:p>
            <a:pPr marL="962025" lvl="1" indent="-390525">
              <a:spcBef>
                <a:spcPct val="20000"/>
              </a:spcBef>
              <a:buClr>
                <a:srgbClr val="6666FF"/>
              </a:buClr>
              <a:buSzPct val="110000"/>
              <a:buFont typeface="Webdings" pitchFamily="18" charset="2"/>
              <a:buChar char="4"/>
              <a:defRPr/>
            </a:pPr>
            <a:r>
              <a:rPr kumimoji="1" lang="en-US" dirty="0">
                <a:latin typeface="Tahoma" pitchFamily="34" charset="0"/>
              </a:rPr>
              <a:t>English-speaking adult</a:t>
            </a:r>
          </a:p>
          <a:p>
            <a:pPr marL="962025" lvl="1" indent="-390525">
              <a:spcBef>
                <a:spcPct val="20000"/>
              </a:spcBef>
              <a:buClr>
                <a:srgbClr val="6666FF"/>
              </a:buClr>
              <a:buSzPct val="110000"/>
              <a:buFont typeface="Webdings" pitchFamily="18" charset="2"/>
              <a:buChar char="4"/>
              <a:defRPr/>
            </a:pPr>
            <a:r>
              <a:rPr kumimoji="1" lang="en-US" dirty="0" smtClean="0">
                <a:latin typeface="Tahoma" pitchFamily="34" charset="0"/>
              </a:rPr>
              <a:t>Have not </a:t>
            </a:r>
            <a:r>
              <a:rPr kumimoji="1" lang="en-US" smtClean="0">
                <a:latin typeface="Tahoma" pitchFamily="34" charset="0"/>
              </a:rPr>
              <a:t>used </a:t>
            </a:r>
            <a:r>
              <a:rPr kumimoji="1" lang="en-US" smtClean="0">
                <a:latin typeface="Tahoma" pitchFamily="34" charset="0"/>
              </a:rPr>
              <a:t>Skyw</a:t>
            </a:r>
            <a:r>
              <a:rPr kumimoji="1" lang="en-US" smtClean="0">
                <a:latin typeface="Tahoma" pitchFamily="34" charset="0"/>
              </a:rPr>
              <a:t>ayMyWay.com</a:t>
            </a:r>
            <a:endParaRPr kumimoji="1" lang="en-US" dirty="0">
              <a:latin typeface="Tahoma" pitchFamily="34" charset="0"/>
            </a:endParaRPr>
          </a:p>
          <a:p>
            <a:pPr marL="504825" indent="-390525">
              <a:spcBef>
                <a:spcPct val="20000"/>
              </a:spcBef>
              <a:buClr>
                <a:srgbClr val="6666FF"/>
              </a:buClr>
              <a:buSzPct val="110000"/>
              <a:buFont typeface="Webdings" pitchFamily="18" charset="2"/>
              <a:buChar char="4"/>
              <a:defRPr/>
            </a:pPr>
            <a:r>
              <a:rPr kumimoji="1" lang="en-US" sz="2800" dirty="0" smtClean="0">
                <a:latin typeface="Tahoma" pitchFamily="34" charset="0"/>
              </a:rPr>
              <a:t>The rest of you are now observers</a:t>
            </a:r>
            <a:endParaRPr kumimoji="1" lang="en-US" sz="2800" dirty="0">
              <a:latin typeface="Tahoma" pitchFamily="34" charset="0"/>
            </a:endParaRPr>
          </a:p>
          <a:p>
            <a:pPr marL="962025" lvl="1" indent="-390525">
              <a:spcBef>
                <a:spcPct val="20000"/>
              </a:spcBef>
              <a:buClr>
                <a:srgbClr val="6666FF"/>
              </a:buClr>
              <a:buSzPct val="110000"/>
              <a:buFont typeface="Webdings" pitchFamily="18" charset="2"/>
              <a:buChar char="4"/>
              <a:defRPr/>
            </a:pPr>
            <a:r>
              <a:rPr lang="en-US" dirty="0" smtClean="0">
                <a:latin typeface="Tahoma" pitchFamily="34" charset="0"/>
              </a:rPr>
              <a:t>Pretend </a:t>
            </a:r>
            <a:r>
              <a:rPr lang="en-US" dirty="0">
                <a:latin typeface="Tahoma" pitchFamily="34" charset="0"/>
              </a:rPr>
              <a:t>you’re sitting in a room down the </a:t>
            </a:r>
            <a:r>
              <a:rPr lang="en-US" dirty="0" smtClean="0">
                <a:latin typeface="Tahoma" pitchFamily="34" charset="0"/>
              </a:rPr>
              <a:t>hall</a:t>
            </a:r>
          </a:p>
          <a:p>
            <a:pPr marL="962025" lvl="1" indent="-390525">
              <a:spcBef>
                <a:spcPct val="20000"/>
              </a:spcBef>
              <a:buClr>
                <a:srgbClr val="6666FF"/>
              </a:buClr>
              <a:buSzPct val="110000"/>
              <a:buFont typeface="Webdings" pitchFamily="18" charset="2"/>
              <a:buChar char="4"/>
              <a:defRPr/>
            </a:pPr>
            <a:r>
              <a:rPr lang="en-US" dirty="0" smtClean="0">
                <a:latin typeface="Tahoma" pitchFamily="34" charset="0"/>
              </a:rPr>
              <a:t>Jot </a:t>
            </a:r>
            <a:r>
              <a:rPr lang="en-US" dirty="0">
                <a:latin typeface="Tahoma" pitchFamily="34" charset="0"/>
              </a:rPr>
              <a:t>down the top 1 or 2 problems you </a:t>
            </a:r>
            <a:r>
              <a:rPr lang="en-US" dirty="0" smtClean="0">
                <a:latin typeface="Tahoma" pitchFamily="34" charset="0"/>
              </a:rPr>
              <a:t>observe</a:t>
            </a:r>
            <a:endParaRPr lang="en-US" dirty="0">
              <a:latin typeface="Tahoma"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See? Nothing to it</a:t>
            </a:r>
          </a:p>
        </p:txBody>
      </p:sp>
      <p:sp>
        <p:nvSpPr>
          <p:cNvPr id="18435" name="Content Placeholder 2"/>
          <p:cNvSpPr>
            <a:spLocks noGrp="1"/>
          </p:cNvSpPr>
          <p:nvPr>
            <p:ph idx="1"/>
          </p:nvPr>
        </p:nvSpPr>
        <p:spPr/>
        <p:txBody>
          <a:bodyPr/>
          <a:lstStyle/>
          <a:p>
            <a:r>
              <a:rPr lang="en-US" dirty="0" smtClean="0"/>
              <a:t>All you really do is</a:t>
            </a:r>
          </a:p>
          <a:p>
            <a:pPr lvl="1"/>
            <a:r>
              <a:rPr lang="en-US" dirty="0" smtClean="0"/>
              <a:t>Keep the participant thinking aloud</a:t>
            </a:r>
          </a:p>
          <a:p>
            <a:pPr lvl="1"/>
            <a:r>
              <a:rPr lang="en-US" dirty="0" smtClean="0"/>
              <a:t>Keep the participant “on-task”</a:t>
            </a:r>
          </a:p>
          <a:p>
            <a:r>
              <a:rPr lang="en-US" dirty="0" smtClean="0"/>
              <a:t>The only tricky part is keeping yourself out of it</a:t>
            </a:r>
          </a:p>
          <a:p>
            <a:pPr lvl="1"/>
            <a:r>
              <a:rPr lang="en-US" dirty="0" smtClean="0"/>
              <a:t>Resisting the urge to offer help</a:t>
            </a:r>
          </a:p>
          <a:p>
            <a:pPr lvl="1"/>
            <a:r>
              <a:rPr lang="en-US" dirty="0"/>
              <a:t>Resisting the </a:t>
            </a:r>
            <a:r>
              <a:rPr lang="en-US" dirty="0" smtClean="0"/>
              <a:t>urge to lead the witness</a:t>
            </a:r>
          </a:p>
        </p:txBody>
      </p:sp>
      <p:sp>
        <p:nvSpPr>
          <p:cNvPr id="18436"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050">
              <a:solidFill>
                <a:schemeClr val="bg2"/>
              </a:solidFill>
              <a:latin typeface="Arial" pitchFamily="34" charset="0"/>
            </a:endParaRPr>
          </a:p>
        </p:txBody>
      </p:sp>
    </p:spTree>
    <p:extLst>
      <p:ext uri="{BB962C8B-B14F-4D97-AF65-F5344CB8AC3E}">
        <p14:creationId xmlns:p14="http://schemas.microsoft.com/office/powerpoint/2010/main" val="203498558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r>
              <a:rPr lang="en-US" smtClean="0"/>
              <a:t>It’s a lot like therapy</a:t>
            </a:r>
          </a:p>
        </p:txBody>
      </p:sp>
      <p:sp>
        <p:nvSpPr>
          <p:cNvPr id="24579" name="Footer Placeholder 1"/>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24580" name="Picture 3"/>
          <p:cNvPicPr>
            <a:picLocks noChangeAspect="1" noChangeArrowheads="1"/>
          </p:cNvPicPr>
          <p:nvPr/>
        </p:nvPicPr>
        <p:blipFill>
          <a:blip r:embed="rId2" cstate="print"/>
          <a:srcRect/>
          <a:stretch>
            <a:fillRect/>
          </a:stretch>
        </p:blipFill>
        <p:spPr bwMode="auto">
          <a:xfrm>
            <a:off x="188913" y="1222375"/>
            <a:ext cx="8675687" cy="5057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2001 Steve Krug</a:t>
            </a:r>
            <a:endParaRPr lang="en-US" sz="1400">
              <a:solidFill>
                <a:schemeClr val="bg2"/>
              </a:solidFill>
            </a:endParaRPr>
          </a:p>
        </p:txBody>
      </p:sp>
      <p:pic>
        <p:nvPicPr>
          <p:cNvPr id="3" name="Picture 2"/>
          <p:cNvPicPr>
            <a:picLocks noChangeAspect="1"/>
          </p:cNvPicPr>
          <p:nvPr/>
        </p:nvPicPr>
        <p:blipFill>
          <a:blip r:embed="rId2"/>
          <a:stretch>
            <a:fillRect/>
          </a:stretch>
        </p:blipFill>
        <p:spPr>
          <a:xfrm>
            <a:off x="1083513" y="2812774"/>
            <a:ext cx="7593153" cy="684525"/>
          </a:xfrm>
          <a:prstGeom prst="rect">
            <a:avLst/>
          </a:prstGeom>
        </p:spPr>
      </p:pic>
    </p:spTree>
    <p:extLst>
      <p:ext uri="{BB962C8B-B14F-4D97-AF65-F5344CB8AC3E}">
        <p14:creationId xmlns:p14="http://schemas.microsoft.com/office/powerpoint/2010/main" val="286433298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Footer Placeholder 1"/>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graphicFrame>
        <p:nvGraphicFramePr>
          <p:cNvPr id="3" name="Table 2"/>
          <p:cNvGraphicFramePr>
            <a:graphicFrameLocks noGrp="1"/>
          </p:cNvGraphicFramePr>
          <p:nvPr/>
        </p:nvGraphicFramePr>
        <p:xfrm>
          <a:off x="896938" y="280988"/>
          <a:ext cx="7315200" cy="6072189"/>
        </p:xfrm>
        <a:graphic>
          <a:graphicData uri="http://schemas.openxmlformats.org/drawingml/2006/table">
            <a:tbl>
              <a:tblPr/>
              <a:tblGrid>
                <a:gridCol w="3657600"/>
                <a:gridCol w="3657600"/>
              </a:tblGrid>
              <a:tr h="344461">
                <a:tc>
                  <a:txBody>
                    <a:bodyPr/>
                    <a:lstStyle/>
                    <a:p>
                      <a:pPr marL="182563" marR="0" lvl="0" indent="0" algn="l" defTabSz="914400" rtl="0" eaLnBrk="1" fontAlgn="base" latinLnBrk="0" hangingPunct="1">
                        <a:lnSpc>
                          <a:spcPts val="1350"/>
                        </a:lnSpc>
                        <a:spcBef>
                          <a:spcPct val="0"/>
                        </a:spcBef>
                        <a:spcAft>
                          <a:spcPts val="900"/>
                        </a:spcAft>
                        <a:buClrTx/>
                        <a:buSzTx/>
                        <a:buFontTx/>
                        <a:buNone/>
                        <a:tabLst/>
                      </a:pPr>
                      <a:r>
                        <a:rPr kumimoji="0" lang="en-US" sz="1400" b="1" i="0" u="none" strike="noStrike" cap="none" normalizeH="0" baseline="0" dirty="0" smtClean="0">
                          <a:ln>
                            <a:noFill/>
                          </a:ln>
                          <a:solidFill>
                            <a:schemeClr val="tx1"/>
                          </a:solidFill>
                          <a:effectLst/>
                          <a:latin typeface="Tahoma" pitchFamily="34" charset="0"/>
                          <a:cs typeface="Times New Roman" pitchFamily="18" charset="0"/>
                        </a:rPr>
                        <a:t>When this happens:</a:t>
                      </a:r>
                    </a:p>
                  </a:txBody>
                  <a:tcPr marL="73025" marR="730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82563" marR="0" lvl="0" indent="0" algn="l" defTabSz="914400" rtl="0" eaLnBrk="1" fontAlgn="base" latinLnBrk="0" hangingPunct="1">
                        <a:lnSpc>
                          <a:spcPts val="1350"/>
                        </a:lnSpc>
                        <a:spcBef>
                          <a:spcPct val="0"/>
                        </a:spcBef>
                        <a:spcAft>
                          <a:spcPts val="900"/>
                        </a:spcAft>
                        <a:buClrTx/>
                        <a:buSzTx/>
                        <a:buFontTx/>
                        <a:buNone/>
                        <a:tabLst/>
                      </a:pPr>
                      <a:r>
                        <a:rPr kumimoji="0" lang="en-US" sz="1400" b="1" i="0" u="none" strike="noStrike" cap="none" normalizeH="0" baseline="0" smtClean="0">
                          <a:ln>
                            <a:noFill/>
                          </a:ln>
                          <a:solidFill>
                            <a:schemeClr val="tx1"/>
                          </a:solidFill>
                          <a:effectLst/>
                          <a:latin typeface="Tahoma" pitchFamily="34" charset="0"/>
                          <a:cs typeface="Times New Roman" pitchFamily="18" charset="0"/>
                        </a:rPr>
                        <a:t>Say this:</a:t>
                      </a:r>
                    </a:p>
                  </a:txBody>
                  <a:tcPr marL="73025" marR="730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1920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You’re not absolutely sure you know what the user is thinking (see below).</a:t>
                      </a:r>
                    </a:p>
                  </a:txBody>
                  <a:tcPr marL="73025" marR="730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“What are you thinking?”</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“What are you looking at?” (for variety)</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“What are you doing now?” (e.g., if you think they’re being silent because they’re reading)</a:t>
                      </a:r>
                    </a:p>
                  </a:txBody>
                  <a:tcPr marL="73025" marR="730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908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Something happens that seems to surprise them. For instance, they click on a link and go “Oh” when the new page appears.</a:t>
                      </a:r>
                    </a:p>
                  </a:txBody>
                  <a:tcPr marL="73025" marR="730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“Is that what you expected to happen?”</a:t>
                      </a:r>
                    </a:p>
                  </a:txBody>
                  <a:tcPr marL="73025" marR="730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48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They’re trying to get you to give them a clue. (“Should I use the ___?”)</a:t>
                      </a:r>
                    </a:p>
                  </a:txBody>
                  <a:tcPr marL="73025" marR="730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“What would you do if you were at home?” </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“What would you do if I wasn't here?”</a:t>
                      </a: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400" b="0" i="0" u="none" strike="noStrike" cap="none" normalizeH="0" baseline="0" smtClean="0">
                        <a:ln>
                          <a:noFill/>
                        </a:ln>
                        <a:solidFill>
                          <a:schemeClr val="tx1"/>
                        </a:solidFill>
                        <a:effectLst/>
                        <a:latin typeface="Tahoma" pitchFamily="34" charset="0"/>
                        <a:cs typeface="Times New Roman" pitchFamily="18" charset="0"/>
                      </a:endParaRPr>
                    </a:p>
                  </a:txBody>
                  <a:tcPr marL="73025" marR="730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9388">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dirty="0" smtClean="0">
                          <a:ln>
                            <a:noFill/>
                          </a:ln>
                          <a:solidFill>
                            <a:schemeClr val="tx1"/>
                          </a:solidFill>
                          <a:effectLst/>
                          <a:latin typeface="Tahoma" pitchFamily="34" charset="0"/>
                          <a:cs typeface="Times New Roman" pitchFamily="18" charset="0"/>
                        </a:rPr>
                        <a:t>The participant makes a comment, and you’re not sure what triggered it.</a:t>
                      </a:r>
                    </a:p>
                  </a:txBody>
                  <a:tcPr marL="73025" marR="730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“Was there something in particular that made you think that?”</a:t>
                      </a:r>
                    </a:p>
                  </a:txBody>
                  <a:tcPr marL="73025" marR="730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0028">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The participant suggests concern that he’s not giving you what you need.</a:t>
                      </a:r>
                    </a:p>
                  </a:txBody>
                  <a:tcPr marL="73025" marR="730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“No, this is very helpful.”</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“This is exactly what we need.”</a:t>
                      </a:r>
                    </a:p>
                  </a:txBody>
                  <a:tcPr marL="73025" marR="730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38161">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The participant asks you to explain how something is supposed to work. (“Do these support requests get answered right away?”)</a:t>
                      </a:r>
                    </a:p>
                  </a:txBody>
                  <a:tcPr marL="73025" marR="730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“I can’t answer that right now, because we need to know what you would do when you don’t have somebody around to answer questions for you. But if you still want to know when we’re done, I’ll be glad to answer it then.”</a:t>
                      </a:r>
                    </a:p>
                  </a:txBody>
                  <a:tcPr marL="73025" marR="730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9388">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smtClean="0">
                          <a:ln>
                            <a:noFill/>
                          </a:ln>
                          <a:solidFill>
                            <a:schemeClr val="tx1"/>
                          </a:solidFill>
                          <a:effectLst/>
                          <a:latin typeface="Tahoma" pitchFamily="34" charset="0"/>
                          <a:cs typeface="Times New Roman" pitchFamily="18" charset="0"/>
                        </a:rPr>
                        <a:t>The participant seems to have wandered away from the task.</a:t>
                      </a:r>
                    </a:p>
                  </a:txBody>
                  <a:tcPr marL="73025" marR="730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400" b="0" i="0" u="none" strike="noStrike" cap="none" normalizeH="0" baseline="0" dirty="0" smtClean="0">
                          <a:ln>
                            <a:noFill/>
                          </a:ln>
                          <a:solidFill>
                            <a:schemeClr val="tx1"/>
                          </a:solidFill>
                          <a:effectLst/>
                          <a:latin typeface="Tahoma" pitchFamily="34" charset="0"/>
                          <a:cs typeface="Times New Roman" pitchFamily="18" charset="0"/>
                        </a:rPr>
                        <a:t>“What are you trying to do now?”</a:t>
                      </a:r>
                    </a:p>
                  </a:txBody>
                  <a:tcPr marL="73025" marR="7302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Afterwards comes the debriefing</a:t>
            </a:r>
          </a:p>
        </p:txBody>
      </p:sp>
      <p:sp>
        <p:nvSpPr>
          <p:cNvPr id="33795" name="Content Placeholder 3"/>
          <p:cNvSpPr>
            <a:spLocks noGrp="1"/>
          </p:cNvSpPr>
          <p:nvPr>
            <p:ph idx="1"/>
          </p:nvPr>
        </p:nvSpPr>
        <p:spPr/>
        <p:txBody>
          <a:bodyPr/>
          <a:lstStyle/>
          <a:p>
            <a:r>
              <a:rPr lang="en-US" altLang="en-US" dirty="0" smtClean="0"/>
              <a:t>What were the most serious problems?</a:t>
            </a:r>
          </a:p>
          <a:p>
            <a:pPr lvl="1"/>
            <a:r>
              <a:rPr lang="en-US" altLang="en-US" i="1" dirty="0" smtClean="0"/>
              <a:t>Observed</a:t>
            </a:r>
            <a:r>
              <a:rPr lang="en-US" altLang="en-US" dirty="0" smtClean="0"/>
              <a:t> problems</a:t>
            </a:r>
          </a:p>
        </p:txBody>
      </p:sp>
      <p:sp>
        <p:nvSpPr>
          <p:cNvPr id="33796" name="Footer Placeholder 2"/>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dirty="0" smtClean="0">
                <a:solidFill>
                  <a:schemeClr val="bg1"/>
                </a:solidFill>
                <a:latin typeface="Arial" panose="020B0604020202020204" pitchFamily="34" charset="0"/>
              </a:rPr>
              <a:t>© 2001 Steve Krug</a:t>
            </a:r>
            <a:endParaRPr lang="en-US" altLang="en-US" sz="1400" dirty="0" smtClean="0">
              <a:solidFill>
                <a:schemeClr val="bg2"/>
              </a:solidFill>
              <a:latin typeface="Arial" panose="020B0604020202020204" pitchFamily="34" charset="0"/>
            </a:endParaRPr>
          </a:p>
        </p:txBody>
      </p:sp>
    </p:spTree>
    <p:extLst>
      <p:ext uri="{BB962C8B-B14F-4D97-AF65-F5344CB8AC3E}">
        <p14:creationId xmlns:p14="http://schemas.microsoft.com/office/powerpoint/2010/main" val="298678249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dirty="0" smtClean="0">
                <a:solidFill>
                  <a:schemeClr val="bg1"/>
                </a:solidFill>
                <a:latin typeface="Arial" panose="020B0604020202020204" pitchFamily="34" charset="0"/>
              </a:rPr>
              <a:t>© 2001 Steve Krug</a:t>
            </a:r>
            <a:endParaRPr lang="en-US" altLang="en-US" sz="1400" dirty="0" smtClean="0">
              <a:solidFill>
                <a:schemeClr val="bg2"/>
              </a:solidFill>
              <a:latin typeface="Arial" panose="020B0604020202020204" pitchFamily="34" charset="0"/>
            </a:endParaRPr>
          </a:p>
        </p:txBody>
      </p:sp>
      <p:sp>
        <p:nvSpPr>
          <p:cNvPr id="34819" name="Rectangle 2"/>
          <p:cNvSpPr>
            <a:spLocks noGrp="1" noChangeArrowheads="1"/>
          </p:cNvSpPr>
          <p:nvPr>
            <p:ph type="title"/>
          </p:nvPr>
        </p:nvSpPr>
        <p:spPr>
          <a:xfrm>
            <a:off x="406400" y="228600"/>
            <a:ext cx="8737600" cy="762000"/>
          </a:xfrm>
        </p:spPr>
        <p:txBody>
          <a:bodyPr/>
          <a:lstStyle/>
          <a:p>
            <a:r>
              <a:rPr lang="en-US" altLang="en-US" dirty="0" smtClean="0"/>
              <a:t>DIY usability testing (nutshell version)</a:t>
            </a:r>
          </a:p>
        </p:txBody>
      </p:sp>
      <p:sp>
        <p:nvSpPr>
          <p:cNvPr id="34820" name="Rectangle 3"/>
          <p:cNvSpPr>
            <a:spLocks noGrp="1" noChangeArrowheads="1"/>
          </p:cNvSpPr>
          <p:nvPr>
            <p:ph type="body" idx="1"/>
          </p:nvPr>
        </p:nvSpPr>
        <p:spPr/>
        <p:txBody>
          <a:bodyPr/>
          <a:lstStyle/>
          <a:p>
            <a:r>
              <a:rPr lang="en-US" altLang="en-US" dirty="0" smtClean="0"/>
              <a:t>Three users</a:t>
            </a:r>
          </a:p>
          <a:p>
            <a:pPr lvl="1"/>
            <a:r>
              <a:rPr lang="en-US" altLang="en-US" dirty="0" smtClean="0"/>
              <a:t>You’ll find more problems than you can fix</a:t>
            </a:r>
          </a:p>
          <a:p>
            <a:r>
              <a:rPr lang="en-US" altLang="en-US" dirty="0" smtClean="0"/>
              <a:t>No lab or mirrors</a:t>
            </a:r>
          </a:p>
          <a:p>
            <a:pPr lvl="1"/>
            <a:r>
              <a:rPr lang="en-US" altLang="en-US" dirty="0" smtClean="0"/>
              <a:t>Set up a monitor in another room so the whole team can watch</a:t>
            </a:r>
          </a:p>
          <a:p>
            <a:r>
              <a:rPr lang="en-US" altLang="en-US" dirty="0" smtClean="0"/>
              <a:t>Record with </a:t>
            </a:r>
            <a:r>
              <a:rPr lang="en-US" altLang="en-US" dirty="0" err="1" smtClean="0"/>
              <a:t>Camtasia</a:t>
            </a:r>
            <a:r>
              <a:rPr lang="en-US" altLang="en-US" dirty="0" smtClean="0"/>
              <a:t> or another screen recorder</a:t>
            </a:r>
          </a:p>
          <a:p>
            <a:r>
              <a:rPr lang="en-US" altLang="en-US" dirty="0" smtClean="0"/>
              <a:t>No stats, no exit questions, no faux validity</a:t>
            </a:r>
          </a:p>
          <a:p>
            <a:r>
              <a:rPr lang="en-US" altLang="en-US" dirty="0" smtClean="0"/>
              <a:t>No big </a:t>
            </a:r>
            <a:r>
              <a:rPr lang="en-US" altLang="en-US" dirty="0" err="1" smtClean="0"/>
              <a:t>honkin</a:t>
            </a:r>
            <a:r>
              <a:rPr lang="en-US" altLang="en-US" dirty="0" smtClean="0"/>
              <a:t>’ report</a:t>
            </a:r>
          </a:p>
          <a:p>
            <a:pPr lvl="1"/>
            <a:r>
              <a:rPr lang="en-US" altLang="en-US" dirty="0" smtClean="0"/>
              <a:t>Debrief over lunch</a:t>
            </a:r>
          </a:p>
        </p:txBody>
      </p:sp>
    </p:spTree>
    <p:extLst>
      <p:ext uri="{BB962C8B-B14F-4D97-AF65-F5344CB8AC3E}">
        <p14:creationId xmlns:p14="http://schemas.microsoft.com/office/powerpoint/2010/main" val="108600917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The maxims</a:t>
            </a:r>
          </a:p>
        </p:txBody>
      </p:sp>
      <p:sp>
        <p:nvSpPr>
          <p:cNvPr id="60419" name="Content Placeholder 2"/>
          <p:cNvSpPr>
            <a:spLocks noGrp="1"/>
          </p:cNvSpPr>
          <p:nvPr>
            <p:ph idx="1"/>
          </p:nvPr>
        </p:nvSpPr>
        <p:spPr/>
        <p:txBody>
          <a:bodyPr/>
          <a:lstStyle/>
          <a:p>
            <a:r>
              <a:rPr lang="en-US" dirty="0" smtClean="0"/>
              <a:t>Six of them, from </a:t>
            </a:r>
            <a:r>
              <a:rPr lang="en-US" i="1" dirty="0" smtClean="0"/>
              <a:t>Rocket Surgery Made Easy</a:t>
            </a:r>
          </a:p>
        </p:txBody>
      </p:sp>
      <p:sp>
        <p:nvSpPr>
          <p:cNvPr id="60420"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US" dirty="0" smtClean="0"/>
              <a:t>1 </a:t>
            </a:r>
          </a:p>
        </p:txBody>
      </p:sp>
      <p:sp>
        <p:nvSpPr>
          <p:cNvPr id="30724" name="Footer Placeholder 1"/>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5" name="Picture 2" descr="steve3"/>
          <p:cNvPicPr>
            <a:picLocks noChangeAspect="1" noChangeArrowheads="1"/>
          </p:cNvPicPr>
          <p:nvPr/>
        </p:nvPicPr>
        <p:blipFill>
          <a:blip r:embed="rId2" cstate="print"/>
          <a:srcRect/>
          <a:stretch>
            <a:fillRect/>
          </a:stretch>
        </p:blipFill>
        <p:spPr bwMode="auto">
          <a:xfrm>
            <a:off x="1217613" y="2120900"/>
            <a:ext cx="2162175" cy="2146300"/>
          </a:xfrm>
          <a:prstGeom prst="rect">
            <a:avLst/>
          </a:prstGeom>
          <a:noFill/>
          <a:ln w="9525">
            <a:noFill/>
            <a:miter lim="800000"/>
            <a:headEnd/>
            <a:tailEnd/>
          </a:ln>
        </p:spPr>
      </p:pic>
      <p:sp>
        <p:nvSpPr>
          <p:cNvPr id="6" name="TextBox 5"/>
          <p:cNvSpPr txBox="1"/>
          <p:nvPr/>
        </p:nvSpPr>
        <p:spPr>
          <a:xfrm>
            <a:off x="3700463" y="2319338"/>
            <a:ext cx="4648200" cy="1754187"/>
          </a:xfrm>
          <a:prstGeom prst="rect">
            <a:avLst/>
          </a:prstGeom>
          <a:noFill/>
        </p:spPr>
        <p:txBody>
          <a:bodyPr>
            <a:spAutoFit/>
          </a:bodyPr>
          <a:lstStyle/>
          <a:p>
            <a:pPr eaLnBrk="1" hangingPunct="1">
              <a:defRPr/>
            </a:pPr>
            <a:r>
              <a:rPr lang="en-US" sz="3600" b="1" dirty="0">
                <a:solidFill>
                  <a:srgbClr val="00B050"/>
                </a:solidFill>
                <a:latin typeface="+mn-lt"/>
              </a:rPr>
              <a:t>Start earlier than you think makes sense.</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p:txBody>
          <a:bodyPr/>
          <a:lstStyle/>
          <a:p>
            <a:r>
              <a:rPr lang="en-US" smtClean="0"/>
              <a:t>Incorrect thinking</a:t>
            </a:r>
          </a:p>
        </p:txBody>
      </p:sp>
      <p:sp>
        <p:nvSpPr>
          <p:cNvPr id="32771" name="Footer Placeholder 1"/>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32772" name="Picture 2" descr="Incorrect-correct thinking"/>
          <p:cNvPicPr>
            <a:picLocks noChangeAspect="1" noChangeArrowheads="1"/>
          </p:cNvPicPr>
          <p:nvPr/>
        </p:nvPicPr>
        <p:blipFill>
          <a:blip r:embed="rId2" cstate="print"/>
          <a:srcRect/>
          <a:stretch>
            <a:fillRect/>
          </a:stretch>
        </p:blipFill>
        <p:spPr bwMode="auto">
          <a:xfrm>
            <a:off x="531813" y="1536700"/>
            <a:ext cx="8197850" cy="4533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r>
              <a:rPr lang="en-US" smtClean="0"/>
              <a:t>Correct thinking</a:t>
            </a:r>
          </a:p>
        </p:txBody>
      </p:sp>
      <p:sp>
        <p:nvSpPr>
          <p:cNvPr id="33795" name="Footer Placeholder 1"/>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33796" name="Picture 2" descr="Incorrect-correct thinking"/>
          <p:cNvPicPr>
            <a:picLocks noChangeAspect="1" noChangeArrowheads="1"/>
          </p:cNvPicPr>
          <p:nvPr/>
        </p:nvPicPr>
        <p:blipFill>
          <a:blip r:embed="rId2" cstate="print"/>
          <a:srcRect/>
          <a:stretch>
            <a:fillRect/>
          </a:stretch>
        </p:blipFill>
        <p:spPr bwMode="auto">
          <a:xfrm>
            <a:off x="420688" y="1089025"/>
            <a:ext cx="8004175" cy="4173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You can test…</a:t>
            </a:r>
          </a:p>
        </p:txBody>
      </p:sp>
      <p:sp>
        <p:nvSpPr>
          <p:cNvPr id="34819" name="Content Placeholder 2"/>
          <p:cNvSpPr>
            <a:spLocks noGrp="1"/>
          </p:cNvSpPr>
          <p:nvPr>
            <p:ph idx="1"/>
          </p:nvPr>
        </p:nvSpPr>
        <p:spPr/>
        <p:txBody>
          <a:bodyPr/>
          <a:lstStyle/>
          <a:p>
            <a:r>
              <a:rPr lang="en-US" dirty="0" smtClean="0"/>
              <a:t>Your existing site or app if redesigning</a:t>
            </a:r>
          </a:p>
          <a:p>
            <a:r>
              <a:rPr lang="en-US" dirty="0" smtClean="0"/>
              <a:t>Competitors’ sites or apps </a:t>
            </a:r>
            <a:r>
              <a:rPr lang="en-US" dirty="0" smtClean="0">
                <a:solidFill>
                  <a:schemeClr val="accent1">
                    <a:lumMod val="75000"/>
                  </a:schemeClr>
                </a:solidFill>
                <a:sym typeface="Wingdings" panose="05000000000000000000" pitchFamily="2" charset="2"/>
              </a:rPr>
              <a:t></a:t>
            </a:r>
            <a:endParaRPr lang="en-US" dirty="0" smtClean="0">
              <a:solidFill>
                <a:schemeClr val="accent1">
                  <a:lumMod val="75000"/>
                </a:schemeClr>
              </a:solidFill>
            </a:endParaRPr>
          </a:p>
          <a:p>
            <a:r>
              <a:rPr lang="en-US" dirty="0" smtClean="0"/>
              <a:t>A sketch on a napkin</a:t>
            </a:r>
          </a:p>
          <a:p>
            <a:r>
              <a:rPr lang="en-US" dirty="0" smtClean="0"/>
              <a:t>Wireframes</a:t>
            </a:r>
          </a:p>
          <a:p>
            <a:r>
              <a:rPr lang="en-US" dirty="0" smtClean="0"/>
              <a:t>Prototypes (e.g. Balsamic, </a:t>
            </a:r>
            <a:r>
              <a:rPr lang="en-US" dirty="0" err="1" smtClean="0"/>
              <a:t>Axure</a:t>
            </a:r>
            <a:r>
              <a:rPr lang="en-US" dirty="0" smtClean="0"/>
              <a:t>)</a:t>
            </a:r>
          </a:p>
          <a:p>
            <a:r>
              <a:rPr lang="en-US" dirty="0" smtClean="0"/>
              <a:t>Comps</a:t>
            </a:r>
          </a:p>
          <a:p>
            <a:r>
              <a:rPr lang="en-US" dirty="0" smtClean="0"/>
              <a:t>Portions that have been built</a:t>
            </a:r>
          </a:p>
          <a:p>
            <a:r>
              <a:rPr lang="en-US" dirty="0" smtClean="0"/>
              <a:t>Alpha, beta, etc.</a:t>
            </a:r>
          </a:p>
        </p:txBody>
      </p:sp>
      <p:sp>
        <p:nvSpPr>
          <p:cNvPr id="34820"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2 </a:t>
            </a:r>
          </a:p>
        </p:txBody>
      </p:sp>
      <p:sp>
        <p:nvSpPr>
          <p:cNvPr id="35844"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5" name="Picture 2" descr="steve3"/>
          <p:cNvPicPr>
            <a:picLocks noChangeAspect="1" noChangeArrowheads="1"/>
          </p:cNvPicPr>
          <p:nvPr/>
        </p:nvPicPr>
        <p:blipFill>
          <a:blip r:embed="rId2" cstate="print"/>
          <a:srcRect/>
          <a:stretch>
            <a:fillRect/>
          </a:stretch>
        </p:blipFill>
        <p:spPr bwMode="auto">
          <a:xfrm>
            <a:off x="1217613" y="2120900"/>
            <a:ext cx="2162175" cy="2146300"/>
          </a:xfrm>
          <a:prstGeom prst="rect">
            <a:avLst/>
          </a:prstGeom>
          <a:noFill/>
          <a:ln w="9525">
            <a:noFill/>
            <a:miter lim="800000"/>
            <a:headEnd/>
            <a:tailEnd/>
          </a:ln>
        </p:spPr>
      </p:pic>
      <p:sp>
        <p:nvSpPr>
          <p:cNvPr id="6" name="TextBox 5"/>
          <p:cNvSpPr txBox="1"/>
          <p:nvPr/>
        </p:nvSpPr>
        <p:spPr>
          <a:xfrm>
            <a:off x="3700463" y="2319338"/>
            <a:ext cx="4867275" cy="1200150"/>
          </a:xfrm>
          <a:prstGeom prst="rect">
            <a:avLst/>
          </a:prstGeom>
          <a:noFill/>
        </p:spPr>
        <p:txBody>
          <a:bodyPr>
            <a:spAutoFit/>
          </a:bodyPr>
          <a:lstStyle/>
          <a:p>
            <a:pPr eaLnBrk="1" hangingPunct="1">
              <a:defRPr/>
            </a:pPr>
            <a:r>
              <a:rPr lang="en-US" sz="3600" b="1" dirty="0">
                <a:solidFill>
                  <a:srgbClr val="00B050"/>
                </a:solidFill>
                <a:latin typeface="+mn-lt"/>
              </a:rPr>
              <a:t>A morning a month, that’s all we ask.</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Footer Placeholder 1"/>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grpSp>
        <p:nvGrpSpPr>
          <p:cNvPr id="2" name="Group 2"/>
          <p:cNvGrpSpPr>
            <a:grpSpLocks/>
          </p:cNvGrpSpPr>
          <p:nvPr/>
        </p:nvGrpSpPr>
        <p:grpSpPr bwMode="auto">
          <a:xfrm>
            <a:off x="1546225" y="1425575"/>
            <a:ext cx="5707063" cy="4833938"/>
            <a:chOff x="7007" y="5895"/>
            <a:chExt cx="3455" cy="2928"/>
          </a:xfrm>
        </p:grpSpPr>
        <p:pic>
          <p:nvPicPr>
            <p:cNvPr id="45060" name="Picture 3" descr="test months calendar"/>
            <p:cNvPicPr>
              <a:picLocks noChangeAspect="1" noChangeArrowheads="1"/>
            </p:cNvPicPr>
            <p:nvPr/>
          </p:nvPicPr>
          <p:blipFill>
            <a:blip r:embed="rId2" cstate="print"/>
            <a:srcRect/>
            <a:stretch>
              <a:fillRect/>
            </a:stretch>
          </p:blipFill>
          <p:spPr bwMode="auto">
            <a:xfrm>
              <a:off x="7007" y="5895"/>
              <a:ext cx="1243" cy="2928"/>
            </a:xfrm>
            <a:prstGeom prst="rect">
              <a:avLst/>
            </a:prstGeom>
            <a:noFill/>
            <a:ln w="6350">
              <a:solidFill>
                <a:srgbClr val="7F7F7F"/>
              </a:solidFill>
              <a:miter lim="800000"/>
              <a:headEnd/>
              <a:tailEnd/>
            </a:ln>
            <a:effectLst>
              <a:outerShdw dist="35921" dir="2700000" algn="ctr" rotWithShape="0">
                <a:srgbClr val="808080"/>
              </a:outerShdw>
            </a:effectLst>
          </p:spPr>
        </p:pic>
        <p:pic>
          <p:nvPicPr>
            <p:cNvPr id="45061" name="Picture 4" descr="test day calendar detail"/>
            <p:cNvPicPr>
              <a:picLocks noChangeAspect="1" noChangeArrowheads="1"/>
            </p:cNvPicPr>
            <p:nvPr/>
          </p:nvPicPr>
          <p:blipFill>
            <a:blip r:embed="rId3" cstate="print"/>
            <a:srcRect/>
            <a:stretch>
              <a:fillRect/>
            </a:stretch>
          </p:blipFill>
          <p:spPr bwMode="auto">
            <a:xfrm>
              <a:off x="8775" y="5970"/>
              <a:ext cx="1687" cy="2289"/>
            </a:xfrm>
            <a:prstGeom prst="rect">
              <a:avLst/>
            </a:prstGeom>
            <a:noFill/>
            <a:ln w="6350">
              <a:solidFill>
                <a:srgbClr val="BFBFBF"/>
              </a:solidFill>
              <a:miter lim="800000"/>
              <a:headEnd/>
              <a:tailEnd/>
            </a:ln>
            <a:effectLst>
              <a:outerShdw dist="35921" dir="2700000" algn="ctr" rotWithShape="0">
                <a:srgbClr val="808080"/>
              </a:outerShdw>
            </a:effectLst>
          </p:spPr>
        </p:pic>
        <p:cxnSp>
          <p:nvCxnSpPr>
            <p:cNvPr id="37894" name="AutoShape 5"/>
            <p:cNvCxnSpPr>
              <a:cxnSpLocks noChangeShapeType="1"/>
            </p:cNvCxnSpPr>
            <p:nvPr/>
          </p:nvCxnSpPr>
          <p:spPr bwMode="auto">
            <a:xfrm flipV="1">
              <a:off x="7835" y="5970"/>
              <a:ext cx="940" cy="555"/>
            </a:xfrm>
            <a:prstGeom prst="straightConnector1">
              <a:avLst/>
            </a:prstGeom>
            <a:noFill/>
            <a:ln w="9525">
              <a:solidFill>
                <a:srgbClr val="7F7F7F"/>
              </a:solidFill>
              <a:round/>
              <a:headEnd/>
              <a:tailEnd/>
            </a:ln>
          </p:spPr>
        </p:cxnSp>
        <p:cxnSp>
          <p:nvCxnSpPr>
            <p:cNvPr id="37895" name="AutoShape 6"/>
            <p:cNvCxnSpPr>
              <a:cxnSpLocks noChangeShapeType="1"/>
            </p:cNvCxnSpPr>
            <p:nvPr/>
          </p:nvCxnSpPr>
          <p:spPr bwMode="auto">
            <a:xfrm>
              <a:off x="7835" y="6625"/>
              <a:ext cx="940" cy="1634"/>
            </a:xfrm>
            <a:prstGeom prst="straightConnector1">
              <a:avLst/>
            </a:prstGeom>
            <a:noFill/>
            <a:ln w="9525">
              <a:solidFill>
                <a:srgbClr val="7F7F7F"/>
              </a:solidFill>
              <a:round/>
              <a:headEnd/>
              <a:tailEnd/>
            </a:ln>
          </p:spPr>
        </p:cxn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2001 Steve Krug</a:t>
            </a:r>
            <a:endParaRPr lang="en-US" sz="1400">
              <a:solidFill>
                <a:schemeClr val="bg2"/>
              </a:solidFill>
            </a:endParaRPr>
          </a:p>
        </p:txBody>
      </p:sp>
      <p:pic>
        <p:nvPicPr>
          <p:cNvPr id="1026" name="Picture 2" descr="C:\Users\Steve\AppData\Local\Temp\SNAGHTML4b484df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149" y="123824"/>
            <a:ext cx="6429375" cy="673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78215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endParaRPr lang="en-US" dirty="0"/>
          </a:p>
        </p:txBody>
      </p:sp>
      <p:sp>
        <p:nvSpPr>
          <p:cNvPr id="68610" name="Footer Placeholder 1"/>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68611" name="Picture 2" descr="steve3"/>
          <p:cNvPicPr>
            <a:picLocks noChangeAspect="1" noChangeArrowheads="1"/>
          </p:cNvPicPr>
          <p:nvPr/>
        </p:nvPicPr>
        <p:blipFill>
          <a:blip r:embed="rId2" cstate="print"/>
          <a:srcRect/>
          <a:stretch>
            <a:fillRect/>
          </a:stretch>
        </p:blipFill>
        <p:spPr bwMode="auto">
          <a:xfrm>
            <a:off x="1217613" y="2120900"/>
            <a:ext cx="2162175" cy="2146300"/>
          </a:xfrm>
          <a:prstGeom prst="rect">
            <a:avLst/>
          </a:prstGeom>
          <a:noFill/>
          <a:ln w="9525">
            <a:noFill/>
            <a:miter lim="800000"/>
            <a:headEnd/>
            <a:tailEnd/>
          </a:ln>
        </p:spPr>
      </p:pic>
      <p:sp>
        <p:nvSpPr>
          <p:cNvPr id="4" name="TextBox 3"/>
          <p:cNvSpPr txBox="1"/>
          <p:nvPr/>
        </p:nvSpPr>
        <p:spPr>
          <a:xfrm>
            <a:off x="3700463" y="2319338"/>
            <a:ext cx="4648200" cy="1200150"/>
          </a:xfrm>
          <a:prstGeom prst="rect">
            <a:avLst/>
          </a:prstGeom>
          <a:noFill/>
        </p:spPr>
        <p:txBody>
          <a:bodyPr>
            <a:spAutoFit/>
          </a:bodyPr>
          <a:lstStyle/>
          <a:p>
            <a:pPr eaLnBrk="1" hangingPunct="1">
              <a:defRPr/>
            </a:pPr>
            <a:r>
              <a:rPr lang="en-US" sz="3600" b="1" dirty="0">
                <a:solidFill>
                  <a:srgbClr val="00B050"/>
                </a:solidFill>
                <a:latin typeface="+mn-lt"/>
              </a:rPr>
              <a:t>Recruit loosely and grade on a curve.</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1"/>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grpSp>
        <p:nvGrpSpPr>
          <p:cNvPr id="2" name="Group 2"/>
          <p:cNvGrpSpPr>
            <a:grpSpLocks/>
          </p:cNvGrpSpPr>
          <p:nvPr/>
        </p:nvGrpSpPr>
        <p:grpSpPr bwMode="auto">
          <a:xfrm>
            <a:off x="107950" y="1284288"/>
            <a:ext cx="8612188" cy="4386262"/>
            <a:chOff x="2008" y="4615"/>
            <a:chExt cx="8037" cy="4093"/>
          </a:xfrm>
        </p:grpSpPr>
        <p:pic>
          <p:nvPicPr>
            <p:cNvPr id="69636" name="Picture 3" descr="group1"/>
            <p:cNvPicPr>
              <a:picLocks noChangeAspect="1" noChangeArrowheads="1"/>
            </p:cNvPicPr>
            <p:nvPr/>
          </p:nvPicPr>
          <p:blipFill>
            <a:blip r:embed="rId2" cstate="print"/>
            <a:srcRect/>
            <a:stretch>
              <a:fillRect/>
            </a:stretch>
          </p:blipFill>
          <p:spPr bwMode="auto">
            <a:xfrm>
              <a:off x="2008" y="4615"/>
              <a:ext cx="8037" cy="4093"/>
            </a:xfrm>
            <a:prstGeom prst="rect">
              <a:avLst/>
            </a:prstGeom>
            <a:noFill/>
            <a:ln w="9525">
              <a:noFill/>
              <a:miter lim="800000"/>
              <a:headEnd/>
              <a:tailEnd/>
            </a:ln>
          </p:spPr>
        </p:pic>
        <p:sp>
          <p:nvSpPr>
            <p:cNvPr id="69637" name="Text Box 4"/>
            <p:cNvSpPr txBox="1">
              <a:spLocks noChangeArrowheads="1"/>
            </p:cNvSpPr>
            <p:nvPr/>
          </p:nvSpPr>
          <p:spPr bwMode="auto">
            <a:xfrm>
              <a:off x="2234" y="5120"/>
              <a:ext cx="1365" cy="887"/>
            </a:xfrm>
            <a:prstGeom prst="rect">
              <a:avLst/>
            </a:prstGeom>
            <a:noFill/>
            <a:ln w="19050" algn="ctr">
              <a:noFill/>
              <a:miter lim="800000"/>
              <a:headEnd/>
              <a:tailEnd/>
            </a:ln>
          </p:spPr>
          <p:txBody>
            <a:bodyPr lIns="0" tIns="0" rIns="0" bIns="0"/>
            <a:lstStyle/>
            <a:p>
              <a:pPr algn="ctr" eaLnBrk="1" hangingPunct="1">
                <a:spcAft>
                  <a:spcPts val="1000"/>
                </a:spcAft>
              </a:pPr>
              <a:r>
                <a:rPr lang="en-US" sz="1200">
                  <a:latin typeface="Calibri" pitchFamily="34" charset="0"/>
                </a:rPr>
                <a:t>Naturally, we need to test people who are just like our target audience.</a:t>
              </a:r>
            </a:p>
            <a:p>
              <a:pPr eaLnBrk="1" hangingPunct="1"/>
              <a:endParaRPr lang="en-US" sz="1200"/>
            </a:p>
          </p:txBody>
        </p:sp>
        <p:sp>
          <p:nvSpPr>
            <p:cNvPr id="69638" name="Text Box 5"/>
            <p:cNvSpPr txBox="1">
              <a:spLocks noChangeArrowheads="1"/>
            </p:cNvSpPr>
            <p:nvPr/>
          </p:nvSpPr>
          <p:spPr bwMode="auto">
            <a:xfrm>
              <a:off x="8805" y="5699"/>
              <a:ext cx="1064" cy="868"/>
            </a:xfrm>
            <a:prstGeom prst="rect">
              <a:avLst/>
            </a:prstGeom>
            <a:noFill/>
            <a:ln w="19050" algn="ctr">
              <a:noFill/>
              <a:miter lim="800000"/>
              <a:headEnd/>
              <a:tailEnd/>
            </a:ln>
          </p:spPr>
          <p:txBody>
            <a:bodyPr lIns="0" tIns="0" rIns="0" bIns="0"/>
            <a:lstStyle/>
            <a:p>
              <a:pPr algn="ctr" eaLnBrk="1" hangingPunct="1">
                <a:spcAft>
                  <a:spcPts val="1000"/>
                </a:spcAft>
              </a:pPr>
              <a:r>
                <a:rPr lang="en-US" sz="1400">
                  <a:latin typeface="Calibri" pitchFamily="34" charset="0"/>
                </a:rPr>
                <a:t>… people who are a lot like our users.</a:t>
              </a:r>
              <a:endParaRPr lang="en-US" sz="1400"/>
            </a:p>
            <a:p>
              <a:pPr eaLnBrk="1" hangingPunct="1"/>
              <a:endParaRPr lang="en-US" sz="1400"/>
            </a:p>
          </p:txBody>
        </p:sp>
        <p:sp>
          <p:nvSpPr>
            <p:cNvPr id="69639" name="Text Box 6"/>
            <p:cNvSpPr txBox="1">
              <a:spLocks noChangeArrowheads="1"/>
            </p:cNvSpPr>
            <p:nvPr/>
          </p:nvSpPr>
          <p:spPr bwMode="auto">
            <a:xfrm>
              <a:off x="6185" y="5225"/>
              <a:ext cx="1089" cy="972"/>
            </a:xfrm>
            <a:prstGeom prst="rect">
              <a:avLst/>
            </a:prstGeom>
            <a:noFill/>
            <a:ln w="19050" algn="ctr">
              <a:noFill/>
              <a:miter lim="800000"/>
              <a:headEnd/>
              <a:tailEnd/>
            </a:ln>
          </p:spPr>
          <p:txBody>
            <a:bodyPr lIns="0" tIns="0" rIns="0" bIns="0"/>
            <a:lstStyle/>
            <a:p>
              <a:pPr algn="ctr" eaLnBrk="1" hangingPunct="1">
                <a:spcAft>
                  <a:spcPts val="1000"/>
                </a:spcAft>
              </a:pPr>
              <a:r>
                <a:rPr lang="en-US" sz="1400">
                  <a:latin typeface="Calibri" pitchFamily="34" charset="0"/>
                </a:rPr>
                <a:t>… people who actually use our site.</a:t>
              </a:r>
              <a:endParaRPr lang="en-US" sz="1400"/>
            </a:p>
            <a:p>
              <a:pPr eaLnBrk="1" hangingPunct="1"/>
              <a:endParaRPr lang="en-US" sz="1400"/>
            </a:p>
          </p:txBody>
        </p:sp>
        <p:sp>
          <p:nvSpPr>
            <p:cNvPr id="69640" name="Text Box 7"/>
            <p:cNvSpPr txBox="1">
              <a:spLocks noChangeArrowheads="1"/>
            </p:cNvSpPr>
            <p:nvPr/>
          </p:nvSpPr>
          <p:spPr bwMode="auto">
            <a:xfrm>
              <a:off x="3928" y="4871"/>
              <a:ext cx="1273" cy="851"/>
            </a:xfrm>
            <a:prstGeom prst="rect">
              <a:avLst/>
            </a:prstGeom>
            <a:noFill/>
            <a:ln w="19050" algn="ctr">
              <a:noFill/>
              <a:miter lim="800000"/>
              <a:headEnd/>
              <a:tailEnd/>
            </a:ln>
          </p:spPr>
          <p:txBody>
            <a:bodyPr lIns="0" tIns="0" rIns="0" bIns="0"/>
            <a:lstStyle/>
            <a:p>
              <a:pPr algn="ctr" eaLnBrk="1" hangingPunct="1">
                <a:spcAft>
                  <a:spcPts val="1000"/>
                </a:spcAft>
              </a:pPr>
              <a:r>
                <a:rPr lang="en-US" sz="1400">
                  <a:latin typeface="Calibri" pitchFamily="34" charset="0"/>
                </a:rPr>
                <a:t>Representative users!</a:t>
              </a:r>
              <a:endParaRPr lang="en-US" sz="1400"/>
            </a:p>
            <a:p>
              <a:pPr eaLnBrk="1" hangingPunct="1"/>
              <a:endParaRPr lang="en-US" sz="1400"/>
            </a:p>
          </p:txBody>
        </p:sp>
        <p:sp>
          <p:nvSpPr>
            <p:cNvPr id="69641" name="Text Box 8"/>
            <p:cNvSpPr txBox="1">
              <a:spLocks noChangeArrowheads="1"/>
            </p:cNvSpPr>
            <p:nvPr/>
          </p:nvSpPr>
          <p:spPr bwMode="auto">
            <a:xfrm>
              <a:off x="7909" y="5749"/>
              <a:ext cx="561" cy="565"/>
            </a:xfrm>
            <a:prstGeom prst="rect">
              <a:avLst/>
            </a:prstGeom>
            <a:noFill/>
            <a:ln w="19050" algn="ctr">
              <a:noFill/>
              <a:miter lim="800000"/>
              <a:headEnd/>
              <a:tailEnd/>
            </a:ln>
          </p:spPr>
          <p:txBody>
            <a:bodyPr lIns="0" tIns="0" rIns="0" bIns="0"/>
            <a:lstStyle/>
            <a:p>
              <a:pPr algn="ctr" eaLnBrk="1" hangingPunct="1">
                <a:spcAft>
                  <a:spcPts val="1000"/>
                </a:spcAft>
              </a:pPr>
              <a:r>
                <a:rPr lang="en-US" sz="1400">
                  <a:latin typeface="Calibri" pitchFamily="34" charset="0"/>
                </a:rPr>
                <a:t>Real users!</a:t>
              </a:r>
              <a:endParaRPr lang="en-US" sz="1400"/>
            </a:p>
            <a:p>
              <a:pPr eaLnBrk="1" hangingPunct="1"/>
              <a:endParaRPr lang="en-US" sz="1400"/>
            </a:p>
          </p:txBody>
        </p:sp>
      </p:gr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Footer Placeholder 1"/>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70659" name="Picture 2"/>
          <p:cNvPicPr>
            <a:picLocks noChangeAspect="1" noChangeArrowheads="1"/>
          </p:cNvPicPr>
          <p:nvPr/>
        </p:nvPicPr>
        <p:blipFill>
          <a:blip r:embed="rId2" cstate="print"/>
          <a:srcRect/>
          <a:stretch>
            <a:fillRect/>
          </a:stretch>
        </p:blipFill>
        <p:spPr bwMode="auto">
          <a:xfrm>
            <a:off x="1354138" y="1808163"/>
            <a:ext cx="6254750" cy="3559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endParaRPr lang="en-US" dirty="0"/>
          </a:p>
        </p:txBody>
      </p:sp>
      <p:sp>
        <p:nvSpPr>
          <p:cNvPr id="71682" name="Footer Placeholder 1"/>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71683" name="Picture 2" descr="steve3"/>
          <p:cNvPicPr>
            <a:picLocks noChangeAspect="1" noChangeArrowheads="1"/>
          </p:cNvPicPr>
          <p:nvPr/>
        </p:nvPicPr>
        <p:blipFill>
          <a:blip r:embed="rId2" cstate="print"/>
          <a:srcRect/>
          <a:stretch>
            <a:fillRect/>
          </a:stretch>
        </p:blipFill>
        <p:spPr bwMode="auto">
          <a:xfrm>
            <a:off x="1217613" y="2120900"/>
            <a:ext cx="2162175" cy="2146300"/>
          </a:xfrm>
          <a:prstGeom prst="rect">
            <a:avLst/>
          </a:prstGeom>
          <a:noFill/>
          <a:ln w="9525">
            <a:noFill/>
            <a:miter lim="800000"/>
            <a:headEnd/>
            <a:tailEnd/>
          </a:ln>
        </p:spPr>
      </p:pic>
      <p:sp>
        <p:nvSpPr>
          <p:cNvPr id="4" name="TextBox 3"/>
          <p:cNvSpPr txBox="1"/>
          <p:nvPr/>
        </p:nvSpPr>
        <p:spPr>
          <a:xfrm>
            <a:off x="3700463" y="2319338"/>
            <a:ext cx="4300537" cy="1200150"/>
          </a:xfrm>
          <a:prstGeom prst="rect">
            <a:avLst/>
          </a:prstGeom>
          <a:noFill/>
        </p:spPr>
        <p:txBody>
          <a:bodyPr>
            <a:spAutoFit/>
          </a:bodyPr>
          <a:lstStyle/>
          <a:p>
            <a:pPr eaLnBrk="1" hangingPunct="1">
              <a:defRPr/>
            </a:pPr>
            <a:r>
              <a:rPr lang="en-US" sz="3600" b="1" dirty="0">
                <a:solidFill>
                  <a:srgbClr val="00B050"/>
                </a:solidFill>
                <a:latin typeface="+mn-lt"/>
              </a:rPr>
              <a:t>Make it a spectator sport.</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Footer Placeholder 1"/>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72707" name="Picture 2"/>
          <p:cNvPicPr>
            <a:picLocks noChangeAspect="1" noChangeArrowheads="1"/>
          </p:cNvPicPr>
          <p:nvPr/>
        </p:nvPicPr>
        <p:blipFill>
          <a:blip r:embed="rId2" cstate="print"/>
          <a:srcRect/>
          <a:stretch>
            <a:fillRect/>
          </a:stretch>
        </p:blipFill>
        <p:spPr bwMode="auto">
          <a:xfrm>
            <a:off x="1300163" y="150813"/>
            <a:ext cx="6286500" cy="65293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06400" y="228600"/>
            <a:ext cx="8536432" cy="762000"/>
          </a:xfrm>
        </p:spPr>
        <p:txBody>
          <a:bodyPr/>
          <a:lstStyle/>
          <a:p>
            <a:r>
              <a:rPr lang="en-US" sz="3000" dirty="0" smtClean="0"/>
              <a:t>5</a:t>
            </a:r>
          </a:p>
        </p:txBody>
      </p:sp>
      <p:sp>
        <p:nvSpPr>
          <p:cNvPr id="39940"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5" name="Picture 2" descr="steve3"/>
          <p:cNvPicPr>
            <a:picLocks noChangeAspect="1" noChangeArrowheads="1"/>
          </p:cNvPicPr>
          <p:nvPr/>
        </p:nvPicPr>
        <p:blipFill>
          <a:blip r:embed="rId2" cstate="print"/>
          <a:srcRect/>
          <a:stretch>
            <a:fillRect/>
          </a:stretch>
        </p:blipFill>
        <p:spPr bwMode="auto">
          <a:xfrm>
            <a:off x="1217613" y="2120900"/>
            <a:ext cx="2162175" cy="2146300"/>
          </a:xfrm>
          <a:prstGeom prst="rect">
            <a:avLst/>
          </a:prstGeom>
          <a:noFill/>
          <a:ln w="9525">
            <a:noFill/>
            <a:miter lim="800000"/>
            <a:headEnd/>
            <a:tailEnd/>
          </a:ln>
        </p:spPr>
      </p:pic>
      <p:sp>
        <p:nvSpPr>
          <p:cNvPr id="6" name="TextBox 5"/>
          <p:cNvSpPr txBox="1"/>
          <p:nvPr/>
        </p:nvSpPr>
        <p:spPr>
          <a:xfrm>
            <a:off x="3700463" y="2090738"/>
            <a:ext cx="4648200" cy="2308225"/>
          </a:xfrm>
          <a:prstGeom prst="rect">
            <a:avLst/>
          </a:prstGeom>
          <a:noFill/>
        </p:spPr>
        <p:txBody>
          <a:bodyPr>
            <a:spAutoFit/>
          </a:bodyPr>
          <a:lstStyle/>
          <a:p>
            <a:pPr eaLnBrk="1" hangingPunct="1">
              <a:defRPr/>
            </a:pPr>
            <a:r>
              <a:rPr lang="en-US" sz="3600" b="1" dirty="0">
                <a:solidFill>
                  <a:srgbClr val="00B050"/>
                </a:solidFill>
                <a:latin typeface="+mn-lt"/>
              </a:rPr>
              <a:t>Focus ruthlessly on a small number of </a:t>
            </a:r>
            <a:br>
              <a:rPr lang="en-US" sz="3600" b="1" dirty="0">
                <a:solidFill>
                  <a:srgbClr val="00B050"/>
                </a:solidFill>
                <a:latin typeface="+mn-lt"/>
              </a:rPr>
            </a:br>
            <a:r>
              <a:rPr lang="en-US" sz="3600" b="1" dirty="0">
                <a:solidFill>
                  <a:srgbClr val="00B050"/>
                </a:solidFill>
                <a:latin typeface="+mn-lt"/>
              </a:rPr>
              <a:t>the most important problems.</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The problem is, testing works</a:t>
            </a:r>
          </a:p>
        </p:txBody>
      </p:sp>
      <p:sp>
        <p:nvSpPr>
          <p:cNvPr id="51203" name="Content Placeholder 2"/>
          <p:cNvSpPr>
            <a:spLocks noGrp="1"/>
          </p:cNvSpPr>
          <p:nvPr>
            <p:ph idx="1"/>
          </p:nvPr>
        </p:nvSpPr>
        <p:spPr/>
        <p:txBody>
          <a:bodyPr/>
          <a:lstStyle/>
          <a:p>
            <a:r>
              <a:rPr lang="en-US" altLang="en-US" dirty="0" smtClean="0"/>
              <a:t>If you’ve done any testing, you know it uncovers lots of problems quickly</a:t>
            </a:r>
          </a:p>
          <a:p>
            <a:r>
              <a:rPr lang="en-US" altLang="en-US" dirty="0" smtClean="0"/>
              <a:t>But I finally realized this is part of the problem</a:t>
            </a:r>
          </a:p>
          <a:p>
            <a:pPr lvl="1"/>
            <a:r>
              <a:rPr lang="en-US" altLang="en-US" dirty="0" smtClean="0"/>
              <a:t>It’s very easy to find more problems than you can have the resources to fix</a:t>
            </a:r>
          </a:p>
          <a:p>
            <a:endParaRPr lang="en-US" altLang="en-US" dirty="0" smtClean="0"/>
          </a:p>
          <a:p>
            <a:endParaRPr lang="en-US" altLang="en-US" dirty="0" smtClean="0"/>
          </a:p>
        </p:txBody>
      </p:sp>
      <p:sp>
        <p:nvSpPr>
          <p:cNvPr id="51204"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smtClean="0">
                <a:solidFill>
                  <a:schemeClr val="bg1"/>
                </a:solidFill>
                <a:latin typeface="Arial" panose="020B0604020202020204" pitchFamily="34" charset="0"/>
              </a:rPr>
              <a:t>© 2001 Steve Krug</a:t>
            </a:r>
            <a:endParaRPr lang="en-US" altLang="en-US" sz="1400" smtClean="0">
              <a:solidFill>
                <a:schemeClr val="bg2"/>
              </a:solidFill>
              <a:latin typeface="Arial" panose="020B0604020202020204" pitchFamily="34" charset="0"/>
            </a:endParaRPr>
          </a:p>
        </p:txBody>
      </p:sp>
    </p:spTree>
    <p:extLst>
      <p:ext uri="{BB962C8B-B14F-4D97-AF65-F5344CB8AC3E}">
        <p14:creationId xmlns:p14="http://schemas.microsoft.com/office/powerpoint/2010/main" val="23424431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Footer Placeholder 1"/>
          <p:cNvSpPr>
            <a:spLocks noGrp="1"/>
          </p:cNvSpPr>
          <p:nvPr>
            <p:ph type="ftr" sz="quarter" idx="11"/>
          </p:nvPr>
        </p:nvSpPr>
        <p:spPr>
          <a:xfrm>
            <a:off x="5940425" y="6219825"/>
            <a:ext cx="2895600" cy="457200"/>
          </a:xfrm>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sp>
        <p:nvSpPr>
          <p:cNvPr id="41987" name="Oval 2"/>
          <p:cNvSpPr>
            <a:spLocks noChangeArrowheads="1"/>
          </p:cNvSpPr>
          <p:nvPr/>
        </p:nvSpPr>
        <p:spPr bwMode="auto">
          <a:xfrm>
            <a:off x="3563938" y="1039813"/>
            <a:ext cx="5222875" cy="5222875"/>
          </a:xfrm>
          <a:prstGeom prst="ellipse">
            <a:avLst/>
          </a:prstGeom>
          <a:solidFill>
            <a:schemeClr val="accent1"/>
          </a:solidFill>
          <a:ln w="9525" algn="ctr">
            <a:solidFill>
              <a:schemeClr val="tx1"/>
            </a:solidFill>
            <a:round/>
            <a:headEnd/>
            <a:tailEnd/>
          </a:ln>
        </p:spPr>
        <p:txBody>
          <a:bodyPr/>
          <a:lstStyle/>
          <a:p>
            <a:endParaRPr lang="en-US"/>
          </a:p>
        </p:txBody>
      </p:sp>
      <p:sp>
        <p:nvSpPr>
          <p:cNvPr id="41988" name="Oval 3"/>
          <p:cNvSpPr>
            <a:spLocks noChangeArrowheads="1"/>
          </p:cNvSpPr>
          <p:nvPr/>
        </p:nvSpPr>
        <p:spPr bwMode="auto">
          <a:xfrm>
            <a:off x="5227638" y="5140325"/>
            <a:ext cx="581025" cy="581025"/>
          </a:xfrm>
          <a:prstGeom prst="ellipse">
            <a:avLst/>
          </a:prstGeom>
          <a:solidFill>
            <a:srgbClr val="FFFF00"/>
          </a:solidFill>
          <a:ln w="9525" algn="ctr">
            <a:solidFill>
              <a:schemeClr val="tx1"/>
            </a:solidFill>
            <a:round/>
            <a:headEnd/>
            <a:tailEnd/>
          </a:ln>
        </p:spPr>
        <p:txBody>
          <a:bodyPr/>
          <a:lstStyle/>
          <a:p>
            <a:endParaRPr lang="en-US"/>
          </a:p>
        </p:txBody>
      </p:sp>
      <p:sp>
        <p:nvSpPr>
          <p:cNvPr id="41989" name="TextBox 5"/>
          <p:cNvSpPr txBox="1">
            <a:spLocks noChangeArrowheads="1"/>
          </p:cNvSpPr>
          <p:nvPr/>
        </p:nvSpPr>
        <p:spPr bwMode="auto">
          <a:xfrm>
            <a:off x="497681" y="608072"/>
            <a:ext cx="3417888" cy="2062103"/>
          </a:xfrm>
          <a:prstGeom prst="rect">
            <a:avLst/>
          </a:prstGeom>
          <a:noFill/>
          <a:ln w="9525">
            <a:noFill/>
            <a:miter lim="800000"/>
            <a:headEnd/>
            <a:tailEnd/>
          </a:ln>
        </p:spPr>
        <p:txBody>
          <a:bodyPr>
            <a:spAutoFit/>
          </a:bodyPr>
          <a:lstStyle/>
          <a:p>
            <a:pPr eaLnBrk="1" hangingPunct="1"/>
            <a:r>
              <a:rPr lang="en-US" sz="3200" b="1" dirty="0">
                <a:latin typeface="Arial" pitchFamily="34" charset="0"/>
                <a:cs typeface="Arial" pitchFamily="34" charset="0"/>
              </a:rPr>
              <a:t>Problems you can find with just a few test participants</a:t>
            </a:r>
          </a:p>
        </p:txBody>
      </p:sp>
      <p:sp>
        <p:nvSpPr>
          <p:cNvPr id="41990" name="TextBox 6"/>
          <p:cNvSpPr txBox="1">
            <a:spLocks noChangeArrowheads="1"/>
          </p:cNvSpPr>
          <p:nvPr/>
        </p:nvSpPr>
        <p:spPr bwMode="auto">
          <a:xfrm>
            <a:off x="1161256" y="4992083"/>
            <a:ext cx="3629025" cy="1569660"/>
          </a:xfrm>
          <a:prstGeom prst="rect">
            <a:avLst/>
          </a:prstGeom>
          <a:noFill/>
          <a:ln w="9525">
            <a:noFill/>
            <a:miter lim="800000"/>
            <a:headEnd/>
            <a:tailEnd/>
          </a:ln>
        </p:spPr>
        <p:txBody>
          <a:bodyPr>
            <a:spAutoFit/>
          </a:bodyPr>
          <a:lstStyle/>
          <a:p>
            <a:pPr eaLnBrk="1" hangingPunct="1"/>
            <a:r>
              <a:rPr lang="en-US" sz="3200" b="1" dirty="0">
                <a:latin typeface="Arial" pitchFamily="34" charset="0"/>
                <a:cs typeface="Arial" pitchFamily="34" charset="0"/>
              </a:rPr>
              <a:t>Problems</a:t>
            </a:r>
            <a:br>
              <a:rPr lang="en-US" sz="3200" b="1" dirty="0">
                <a:latin typeface="Arial" pitchFamily="34" charset="0"/>
                <a:cs typeface="Arial" pitchFamily="34" charset="0"/>
              </a:rPr>
            </a:br>
            <a:r>
              <a:rPr lang="en-US" sz="3200" b="1" dirty="0">
                <a:latin typeface="Arial" pitchFamily="34" charset="0"/>
                <a:cs typeface="Arial" pitchFamily="34" charset="0"/>
              </a:rPr>
              <a:t>you have the</a:t>
            </a:r>
            <a:br>
              <a:rPr lang="en-US" sz="3200" b="1" dirty="0">
                <a:latin typeface="Arial" pitchFamily="34" charset="0"/>
                <a:cs typeface="Arial" pitchFamily="34" charset="0"/>
              </a:rPr>
            </a:br>
            <a:r>
              <a:rPr lang="en-US" sz="3200" b="1" dirty="0">
                <a:latin typeface="Arial" pitchFamily="34" charset="0"/>
                <a:cs typeface="Arial" pitchFamily="34" charset="0"/>
              </a:rPr>
              <a:t>resources to fix</a:t>
            </a:r>
          </a:p>
        </p:txBody>
      </p:sp>
      <p:cxnSp>
        <p:nvCxnSpPr>
          <p:cNvPr id="41991" name="Straight Arrow Connector 8"/>
          <p:cNvCxnSpPr>
            <a:cxnSpLocks noChangeShapeType="1"/>
          </p:cNvCxnSpPr>
          <p:nvPr/>
        </p:nvCxnSpPr>
        <p:spPr bwMode="auto">
          <a:xfrm>
            <a:off x="3236913" y="2308225"/>
            <a:ext cx="1131887" cy="361950"/>
          </a:xfrm>
          <a:prstGeom prst="straightConnector1">
            <a:avLst/>
          </a:prstGeom>
          <a:noFill/>
          <a:ln w="50800" algn="ctr">
            <a:solidFill>
              <a:schemeClr val="tx1"/>
            </a:solidFill>
            <a:round/>
            <a:headEnd/>
            <a:tailEnd type="arrow" w="med" len="med"/>
          </a:ln>
        </p:spPr>
      </p:cxnSp>
      <p:cxnSp>
        <p:nvCxnSpPr>
          <p:cNvPr id="41992" name="Straight Arrow Connector 10"/>
          <p:cNvCxnSpPr>
            <a:cxnSpLocks noChangeShapeType="1"/>
          </p:cNvCxnSpPr>
          <p:nvPr/>
        </p:nvCxnSpPr>
        <p:spPr bwMode="auto">
          <a:xfrm flipV="1">
            <a:off x="4021138" y="5457825"/>
            <a:ext cx="1538287" cy="319088"/>
          </a:xfrm>
          <a:prstGeom prst="straightConnector1">
            <a:avLst/>
          </a:prstGeom>
          <a:noFill/>
          <a:ln w="50800" algn="ctr">
            <a:solidFill>
              <a:schemeClr val="tx1"/>
            </a:solidFill>
            <a:round/>
            <a:headEnd/>
            <a:tailEnd type="arrow" w="med" len="med"/>
          </a:ln>
        </p:spPr>
      </p:cxn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06400" y="228600"/>
            <a:ext cx="8480425" cy="762000"/>
          </a:xfrm>
        </p:spPr>
        <p:txBody>
          <a:bodyPr/>
          <a:lstStyle/>
          <a:p>
            <a:r>
              <a:rPr lang="en-US" dirty="0" smtClean="0"/>
              <a:t>The lure of the low-hanging fruit</a:t>
            </a:r>
          </a:p>
        </p:txBody>
      </p:sp>
      <p:sp>
        <p:nvSpPr>
          <p:cNvPr id="77827" name="Content Placeholder 2"/>
          <p:cNvSpPr>
            <a:spLocks noGrp="1"/>
          </p:cNvSpPr>
          <p:nvPr>
            <p:ph idx="1"/>
          </p:nvPr>
        </p:nvSpPr>
        <p:spPr/>
        <p:txBody>
          <a:bodyPr/>
          <a:lstStyle/>
          <a:p>
            <a:r>
              <a:rPr lang="en-US" dirty="0" smtClean="0"/>
              <a:t>It’s easy to get seduced into fixing the easier problems first</a:t>
            </a:r>
          </a:p>
          <a:p>
            <a:r>
              <a:rPr lang="en-US" dirty="0" smtClean="0"/>
              <a:t>As a result, the most serious usability problems often remain for a long time</a:t>
            </a:r>
          </a:p>
          <a:p>
            <a:r>
              <a:rPr lang="en-US" dirty="0" smtClean="0"/>
              <a:t>The solution is to focus ruthlessly on the most serious problems first</a:t>
            </a:r>
            <a:endParaRPr lang="en-US" dirty="0"/>
          </a:p>
          <a:p>
            <a:endParaRPr lang="en-US" dirty="0" smtClean="0"/>
          </a:p>
          <a:p>
            <a:endParaRPr lang="en-US" dirty="0" smtClean="0"/>
          </a:p>
        </p:txBody>
      </p:sp>
      <p:sp>
        <p:nvSpPr>
          <p:cNvPr id="77828"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Footer Placeholder 1"/>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78851" name="Picture 2"/>
          <p:cNvPicPr>
            <a:picLocks noChangeAspect="1" noChangeArrowheads="1"/>
          </p:cNvPicPr>
          <p:nvPr/>
        </p:nvPicPr>
        <p:blipFill>
          <a:blip r:embed="rId2" cstate="print"/>
          <a:srcRect/>
          <a:stretch>
            <a:fillRect/>
          </a:stretch>
        </p:blipFill>
        <p:spPr bwMode="auto">
          <a:xfrm>
            <a:off x="1990725" y="327025"/>
            <a:ext cx="4784725" cy="6356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2001 Steve Krug</a:t>
            </a:r>
            <a:endParaRPr lang="en-US" sz="1400">
              <a:solidFill>
                <a:schemeClr val="bg2"/>
              </a:solidFill>
            </a:endParaRPr>
          </a:p>
        </p:txBody>
      </p:sp>
      <p:pic>
        <p:nvPicPr>
          <p:cNvPr id="2050" name="Picture 2" descr="C:\Users\Steve\AppData\Local\Temp\SNAGHTML4b4a13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549" y="734806"/>
            <a:ext cx="6429375"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bwMode="auto">
          <a:xfrm>
            <a:off x="7424530" y="4035287"/>
            <a:ext cx="974035" cy="4572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96205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1"/>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79875" name="Picture 2"/>
          <p:cNvPicPr>
            <a:picLocks noChangeAspect="1" noChangeArrowheads="1"/>
          </p:cNvPicPr>
          <p:nvPr/>
        </p:nvPicPr>
        <p:blipFill>
          <a:blip r:embed="rId2" cstate="print"/>
          <a:srcRect/>
          <a:stretch>
            <a:fillRect/>
          </a:stretch>
        </p:blipFill>
        <p:spPr bwMode="auto">
          <a:xfrm>
            <a:off x="271463" y="742950"/>
            <a:ext cx="8720137" cy="5464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endParaRPr lang="en-US" dirty="0"/>
          </a:p>
        </p:txBody>
      </p:sp>
      <p:sp>
        <p:nvSpPr>
          <p:cNvPr id="80898" name="Footer Placeholder 1"/>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80899" name="Picture 2" descr="steve3"/>
          <p:cNvPicPr>
            <a:picLocks noChangeAspect="1" noChangeArrowheads="1"/>
          </p:cNvPicPr>
          <p:nvPr/>
        </p:nvPicPr>
        <p:blipFill>
          <a:blip r:embed="rId2" cstate="print"/>
          <a:srcRect/>
          <a:stretch>
            <a:fillRect/>
          </a:stretch>
        </p:blipFill>
        <p:spPr bwMode="auto">
          <a:xfrm>
            <a:off x="1000125" y="2120900"/>
            <a:ext cx="2162175" cy="2146300"/>
          </a:xfrm>
          <a:prstGeom prst="rect">
            <a:avLst/>
          </a:prstGeom>
          <a:noFill/>
          <a:ln w="9525">
            <a:noFill/>
            <a:miter lim="800000"/>
            <a:headEnd/>
            <a:tailEnd/>
          </a:ln>
        </p:spPr>
      </p:pic>
      <p:sp>
        <p:nvSpPr>
          <p:cNvPr id="4" name="TextBox 3"/>
          <p:cNvSpPr txBox="1"/>
          <p:nvPr/>
        </p:nvSpPr>
        <p:spPr>
          <a:xfrm>
            <a:off x="3319463" y="2319338"/>
            <a:ext cx="5443537" cy="1754187"/>
          </a:xfrm>
          <a:prstGeom prst="rect">
            <a:avLst/>
          </a:prstGeom>
          <a:noFill/>
        </p:spPr>
        <p:txBody>
          <a:bodyPr>
            <a:spAutoFit/>
          </a:bodyPr>
          <a:lstStyle/>
          <a:p>
            <a:pPr eaLnBrk="1" hangingPunct="1">
              <a:defRPr/>
            </a:pPr>
            <a:r>
              <a:rPr lang="en-US" sz="3600" b="1" dirty="0">
                <a:solidFill>
                  <a:srgbClr val="00B050"/>
                </a:solidFill>
                <a:latin typeface="+mn-lt"/>
              </a:rPr>
              <a:t>When fixing problems, always do the </a:t>
            </a:r>
            <a:br>
              <a:rPr lang="en-US" sz="3600" b="1" dirty="0">
                <a:solidFill>
                  <a:srgbClr val="00B050"/>
                </a:solidFill>
                <a:latin typeface="+mn-lt"/>
              </a:rPr>
            </a:br>
            <a:r>
              <a:rPr lang="en-US" sz="3600" b="1" dirty="0">
                <a:solidFill>
                  <a:srgbClr val="00B050"/>
                </a:solidFill>
                <a:latin typeface="+mn-lt"/>
              </a:rPr>
              <a:t>least you can do™.</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4"/>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sp>
        <p:nvSpPr>
          <p:cNvPr id="81923" name="Rectangle 2"/>
          <p:cNvSpPr>
            <a:spLocks noGrp="1" noChangeArrowheads="1"/>
          </p:cNvSpPr>
          <p:nvPr>
            <p:ph type="title"/>
          </p:nvPr>
        </p:nvSpPr>
        <p:spPr/>
        <p:txBody>
          <a:bodyPr/>
          <a:lstStyle/>
          <a:p>
            <a:r>
              <a:rPr lang="en-US" dirty="0" smtClean="0"/>
              <a:t>Tweak, don’t redesign</a:t>
            </a:r>
          </a:p>
        </p:txBody>
      </p:sp>
      <p:sp>
        <p:nvSpPr>
          <p:cNvPr id="81924" name="Rectangle 3"/>
          <p:cNvSpPr>
            <a:spLocks noGrp="1" noChangeArrowheads="1"/>
          </p:cNvSpPr>
          <p:nvPr>
            <p:ph type="body" idx="1"/>
          </p:nvPr>
        </p:nvSpPr>
        <p:spPr/>
        <p:txBody>
          <a:bodyPr/>
          <a:lstStyle/>
          <a:p>
            <a:r>
              <a:rPr lang="en-US" dirty="0" smtClean="0"/>
              <a:t>When fixing usability problems, your motto should be:</a:t>
            </a:r>
          </a:p>
          <a:p>
            <a:pPr lvl="1"/>
            <a:r>
              <a:rPr lang="en-US" dirty="0" smtClean="0"/>
              <a:t>What’s the </a:t>
            </a:r>
            <a:r>
              <a:rPr lang="en-US" i="1" dirty="0" smtClean="0"/>
              <a:t>smallest</a:t>
            </a:r>
            <a:r>
              <a:rPr lang="en-US" dirty="0" smtClean="0"/>
              <a:t> change we can make that we think might solve the </a:t>
            </a:r>
            <a:r>
              <a:rPr lang="en-US" i="1" dirty="0" smtClean="0"/>
              <a:t>observed</a:t>
            </a:r>
            <a:r>
              <a:rPr lang="en-US" dirty="0" smtClean="0"/>
              <a:t> problem?</a:t>
            </a:r>
          </a:p>
          <a:p>
            <a:r>
              <a:rPr lang="en-US" dirty="0" smtClean="0"/>
              <a:t>Think tweak instead of perfect, complete solution</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84995" name="Picture 2"/>
          <p:cNvPicPr>
            <a:picLocks noChangeAspect="1" noChangeArrowheads="1"/>
          </p:cNvPicPr>
          <p:nvPr/>
        </p:nvPicPr>
        <p:blipFill>
          <a:blip r:embed="rId2" cstate="print"/>
          <a:srcRect/>
          <a:stretch>
            <a:fillRect/>
          </a:stretch>
        </p:blipFill>
        <p:spPr bwMode="auto">
          <a:xfrm>
            <a:off x="1806575" y="92075"/>
            <a:ext cx="5946775" cy="6570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Footer Placeholder 3"/>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86019" name="Picture 2"/>
          <p:cNvPicPr>
            <a:picLocks noChangeAspect="1" noChangeArrowheads="1"/>
          </p:cNvPicPr>
          <p:nvPr/>
        </p:nvPicPr>
        <p:blipFill>
          <a:blip r:embed="rId2" cstate="print"/>
          <a:srcRect/>
          <a:stretch>
            <a:fillRect/>
          </a:stretch>
        </p:blipFill>
        <p:spPr bwMode="auto">
          <a:xfrm>
            <a:off x="1812925" y="87313"/>
            <a:ext cx="5948363" cy="6575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Footer Placeholder 1"/>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87043" name="Picture 2"/>
          <p:cNvPicPr>
            <a:picLocks noChangeAspect="1" noChangeArrowheads="1"/>
          </p:cNvPicPr>
          <p:nvPr/>
        </p:nvPicPr>
        <p:blipFill>
          <a:blip r:embed="rId2" cstate="print"/>
          <a:srcRect/>
          <a:stretch>
            <a:fillRect/>
          </a:stretch>
        </p:blipFill>
        <p:spPr bwMode="auto">
          <a:xfrm>
            <a:off x="1749425" y="663575"/>
            <a:ext cx="5881688" cy="48783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Footer Placeholder 1"/>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88067" name="Picture 2"/>
          <p:cNvPicPr>
            <a:picLocks noChangeAspect="1" noChangeArrowheads="1"/>
          </p:cNvPicPr>
          <p:nvPr/>
        </p:nvPicPr>
        <p:blipFill>
          <a:blip r:embed="rId2" cstate="print"/>
          <a:srcRect/>
          <a:stretch>
            <a:fillRect/>
          </a:stretch>
        </p:blipFill>
        <p:spPr bwMode="auto">
          <a:xfrm>
            <a:off x="1749425" y="846138"/>
            <a:ext cx="5800725" cy="57038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smtClean="0"/>
              <a:t>A great tip</a:t>
            </a:r>
          </a:p>
        </p:txBody>
      </p:sp>
      <p:sp>
        <p:nvSpPr>
          <p:cNvPr id="114691" name="Footer Placeholder 2"/>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114692" name="Picture 5"/>
          <p:cNvPicPr>
            <a:picLocks noChangeAspect="1" noChangeArrowheads="1"/>
          </p:cNvPicPr>
          <p:nvPr/>
        </p:nvPicPr>
        <p:blipFill>
          <a:blip r:embed="rId2" cstate="print"/>
          <a:srcRect/>
          <a:stretch>
            <a:fillRect/>
          </a:stretch>
        </p:blipFill>
        <p:spPr bwMode="auto">
          <a:xfrm>
            <a:off x="209550" y="1739900"/>
            <a:ext cx="8934450" cy="36401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dirty="0" smtClean="0"/>
              <a:t>And another one…</a:t>
            </a:r>
          </a:p>
        </p:txBody>
      </p:sp>
      <p:sp>
        <p:nvSpPr>
          <p:cNvPr id="115715" name="Footer Placeholder 2"/>
          <p:cNvSpPr>
            <a:spLocks noGrp="1"/>
          </p:cNvSpPr>
          <p:nvPr>
            <p:ph type="ftr" sz="quarter" idx="11"/>
          </p:nvPr>
        </p:nvSpPr>
        <p:spPr>
          <a:noFill/>
        </p:spPr>
        <p:txBody>
          <a:bodyPr/>
          <a:lstStyle/>
          <a:p>
            <a:r>
              <a:rPr lang="en-US" smtClean="0">
                <a:latin typeface="Arial" pitchFamily="34" charset="0"/>
              </a:rPr>
              <a:t>© 2001 Steve Krug</a:t>
            </a:r>
            <a:endParaRPr lang="en-US" sz="1400" smtClean="0">
              <a:solidFill>
                <a:schemeClr val="bg2"/>
              </a:solidFill>
              <a:latin typeface="Arial" pitchFamily="34" charset="0"/>
            </a:endParaRPr>
          </a:p>
        </p:txBody>
      </p:sp>
      <p:pic>
        <p:nvPicPr>
          <p:cNvPr id="3" name="Picture 2"/>
          <p:cNvPicPr>
            <a:picLocks noChangeAspect="1"/>
          </p:cNvPicPr>
          <p:nvPr/>
        </p:nvPicPr>
        <p:blipFill>
          <a:blip r:embed="rId2"/>
          <a:stretch>
            <a:fillRect/>
          </a:stretch>
        </p:blipFill>
        <p:spPr>
          <a:xfrm>
            <a:off x="791047" y="1695666"/>
            <a:ext cx="7561905" cy="3466667"/>
          </a:xfrm>
          <a:prstGeom prst="rect">
            <a:avLst/>
          </a:prstGeom>
        </p:spPr>
      </p:pic>
    </p:spTree>
    <p:extLst>
      <p:ext uri="{BB962C8B-B14F-4D97-AF65-F5344CB8AC3E}">
        <p14:creationId xmlns:p14="http://schemas.microsoft.com/office/powerpoint/2010/main" val="333044540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oter Placeholder 2"/>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000" smtClean="0">
                <a:solidFill>
                  <a:schemeClr val="bg1"/>
                </a:solidFill>
                <a:latin typeface="Arial" panose="020B0604020202020204" pitchFamily="34" charset="0"/>
              </a:rPr>
              <a:t>© 2001 Steve Krug</a:t>
            </a:r>
            <a:endParaRPr lang="en-US" altLang="en-US" sz="1400" smtClean="0">
              <a:solidFill>
                <a:schemeClr val="bg2"/>
              </a:solidFill>
              <a:latin typeface="Arial" panose="020B0604020202020204" pitchFamily="34" charset="0"/>
            </a:endParaRPr>
          </a:p>
        </p:txBody>
      </p:sp>
      <p:pic>
        <p:nvPicPr>
          <p:cNvPr id="50178" name="Picture 2" descr="box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88950"/>
            <a:ext cx="8001000" cy="568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4191000" y="6248400"/>
            <a:ext cx="4572000" cy="338554"/>
          </a:xfrm>
          <a:prstGeom prst="rect">
            <a:avLst/>
          </a:prstGeom>
        </p:spPr>
        <p:txBody>
          <a:bodyPr>
            <a:spAutoFit/>
          </a:bodyPr>
          <a:lstStyle/>
          <a:p>
            <a:pPr algn="r" eaLnBrk="0" hangingPunct="0"/>
            <a:r>
              <a:rPr lang="en-US" sz="1600" i="1" dirty="0" smtClean="0">
                <a:latin typeface="Calibri" panose="020F0502020204030204" pitchFamily="34" charset="0"/>
              </a:rPr>
              <a:t>Photo © Jeff Jeffords </a:t>
            </a:r>
            <a:r>
              <a:rPr lang="en-US" sz="1600" i="1" dirty="0" smtClean="0">
                <a:latin typeface="Calibri" panose="020F0502020204030204" pitchFamily="34" charset="0"/>
                <a:hlinkClick r:id="rId3"/>
              </a:rPr>
              <a:t>www.divegallery.com</a:t>
            </a:r>
            <a:endParaRPr lang="en-US" sz="1600" i="1" dirty="0">
              <a:latin typeface="Calibri" panose="020F0502020204030204" pitchFamily="34" charset="0"/>
            </a:endParaRPr>
          </a:p>
        </p:txBody>
      </p:sp>
    </p:spTree>
    <p:extLst>
      <p:ext uri="{BB962C8B-B14F-4D97-AF65-F5344CB8AC3E}">
        <p14:creationId xmlns:p14="http://schemas.microsoft.com/office/powerpoint/2010/main" val="147639779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2001 Steve Krug</a:t>
            </a:r>
            <a:endParaRPr lang="en-US" sz="1400">
              <a:solidFill>
                <a:schemeClr val="bg2"/>
              </a:solidFill>
            </a:endParaRPr>
          </a:p>
        </p:txBody>
      </p:sp>
      <p:pic>
        <p:nvPicPr>
          <p:cNvPr id="3" name="Picture 2"/>
          <p:cNvPicPr>
            <a:picLocks noChangeAspect="1"/>
          </p:cNvPicPr>
          <p:nvPr/>
        </p:nvPicPr>
        <p:blipFill>
          <a:blip r:embed="rId2"/>
          <a:stretch>
            <a:fillRect/>
          </a:stretch>
        </p:blipFill>
        <p:spPr>
          <a:xfrm>
            <a:off x="1043936" y="371209"/>
            <a:ext cx="7235359" cy="5957848"/>
          </a:xfrm>
          <a:prstGeom prst="rect">
            <a:avLst/>
          </a:prstGeom>
        </p:spPr>
      </p:pic>
    </p:spTree>
    <p:extLst>
      <p:ext uri="{BB962C8B-B14F-4D97-AF65-F5344CB8AC3E}">
        <p14:creationId xmlns:p14="http://schemas.microsoft.com/office/powerpoint/2010/main" val="2365835207"/>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000" smtClean="0">
                <a:solidFill>
                  <a:schemeClr val="bg1"/>
                </a:solidFill>
                <a:latin typeface="Arial" panose="020B0604020202020204" pitchFamily="34" charset="0"/>
              </a:rPr>
              <a:t>© 2001 Steve Krug</a:t>
            </a:r>
            <a:endParaRPr lang="en-US" altLang="en-US" sz="1400" smtClean="0">
              <a:solidFill>
                <a:schemeClr val="bg2"/>
              </a:solidFill>
              <a:latin typeface="Arial" panose="020B0604020202020204" pitchFamily="34" charset="0"/>
            </a:endParaRPr>
          </a:p>
        </p:txBody>
      </p:sp>
      <p:sp>
        <p:nvSpPr>
          <p:cNvPr id="96258" name="Rectangle 2"/>
          <p:cNvSpPr>
            <a:spLocks noGrp="1" noChangeArrowheads="1"/>
          </p:cNvSpPr>
          <p:nvPr>
            <p:ph type="title"/>
          </p:nvPr>
        </p:nvSpPr>
        <p:spPr/>
        <p:txBody>
          <a:bodyPr/>
          <a:lstStyle/>
          <a:p>
            <a:r>
              <a:rPr lang="en-US" altLang="en-US" smtClean="0"/>
              <a:t>Thanks for all the fish</a:t>
            </a:r>
          </a:p>
        </p:txBody>
      </p:sp>
      <p:sp>
        <p:nvSpPr>
          <p:cNvPr id="71684" name="Rectangle 3"/>
          <p:cNvSpPr>
            <a:spLocks noGrp="1" noChangeArrowheads="1"/>
          </p:cNvSpPr>
          <p:nvPr>
            <p:ph type="body" idx="1"/>
          </p:nvPr>
        </p:nvSpPr>
        <p:spPr/>
        <p:txBody>
          <a:bodyPr/>
          <a:lstStyle/>
          <a:p>
            <a:pPr>
              <a:defRPr/>
            </a:pPr>
            <a:r>
              <a:rPr lang="en-US" dirty="0" smtClean="0"/>
              <a:t>Send any questions, feedback, gripes to</a:t>
            </a:r>
          </a:p>
          <a:p>
            <a:pPr marL="923926" lvl="3" indent="-158750">
              <a:buFont typeface="Webdings" pitchFamily="18" charset="2"/>
              <a:buNone/>
              <a:defRPr/>
            </a:pPr>
            <a:r>
              <a:rPr lang="en-US" sz="1400" b="1" dirty="0">
                <a:solidFill>
                  <a:srgbClr val="C00000"/>
                </a:solidFill>
              </a:rPr>
              <a:t/>
            </a:r>
            <a:br>
              <a:rPr lang="en-US" sz="1400" b="1" dirty="0">
                <a:solidFill>
                  <a:srgbClr val="C00000"/>
                </a:solidFill>
              </a:rPr>
            </a:br>
            <a:r>
              <a:rPr lang="en-US" sz="3200" b="1" dirty="0" smtClean="0">
                <a:solidFill>
                  <a:srgbClr val="C00000"/>
                </a:solidFill>
              </a:rPr>
              <a:t>skrug@sensible.com</a:t>
            </a:r>
          </a:p>
          <a:p>
            <a:pPr marL="1082675" lvl="3" indent="-158750">
              <a:buFont typeface="Webdings" pitchFamily="18" charset="2"/>
              <a:buNone/>
              <a:tabLst>
                <a:tab pos="974725" algn="l"/>
              </a:tabLst>
              <a:defRPr/>
            </a:pPr>
            <a:r>
              <a:rPr lang="en-US" sz="2800" dirty="0">
                <a:ea typeface="+mn-ea"/>
                <a:cs typeface="+mn-cs"/>
              </a:rPr>
              <a:t>or</a:t>
            </a:r>
          </a:p>
          <a:p>
            <a:pPr marL="917576" lvl="3" indent="0">
              <a:buFont typeface="Webdings" pitchFamily="18" charset="2"/>
              <a:buNone/>
              <a:tabLst>
                <a:tab pos="2058988" algn="l"/>
              </a:tabLst>
              <a:defRPr/>
            </a:pPr>
            <a:r>
              <a:rPr lang="en-US" sz="1050" b="1" dirty="0" smtClean="0">
                <a:solidFill>
                  <a:srgbClr val="C00000"/>
                </a:solidFill>
              </a:rPr>
              <a:t/>
            </a:r>
            <a:br>
              <a:rPr lang="en-US" sz="1050" b="1" dirty="0" smtClean="0">
                <a:solidFill>
                  <a:srgbClr val="C00000"/>
                </a:solidFill>
              </a:rPr>
            </a:br>
            <a:r>
              <a:rPr lang="en-US" sz="3200" b="1" dirty="0" smtClean="0">
                <a:solidFill>
                  <a:srgbClr val="C00000"/>
                </a:solidFill>
              </a:rPr>
              <a:t>@</a:t>
            </a:r>
            <a:r>
              <a:rPr lang="en-US" sz="3200" b="1" dirty="0" err="1" smtClean="0">
                <a:solidFill>
                  <a:srgbClr val="C00000"/>
                </a:solidFill>
              </a:rPr>
              <a:t>skrug</a:t>
            </a:r>
            <a:endParaRPr lang="en-US" sz="3200" b="1" dirty="0" smtClean="0">
              <a:solidFill>
                <a:srgbClr val="C00000"/>
              </a:solidFill>
            </a:endParaRPr>
          </a:p>
          <a:p>
            <a:pPr marL="923926" lvl="3" indent="-6350">
              <a:buFont typeface="Webdings" pitchFamily="18" charset="2"/>
              <a:buNone/>
              <a:tabLst>
                <a:tab pos="1716088" algn="l"/>
              </a:tabLst>
              <a:defRPr/>
            </a:pPr>
            <a:endParaRPr lang="en-US" sz="3200" b="1" dirty="0" smtClean="0">
              <a:solidFill>
                <a:srgbClr val="C00000"/>
              </a:solidFill>
            </a:endParaRPr>
          </a:p>
          <a:p>
            <a:pPr>
              <a:defRPr/>
            </a:pPr>
            <a:r>
              <a:rPr lang="en-US" dirty="0" smtClean="0"/>
              <a:t>Or visit scenic</a:t>
            </a:r>
            <a:endParaRPr lang="en-US" dirty="0"/>
          </a:p>
          <a:p>
            <a:pPr marL="923926" lvl="3" indent="-158750">
              <a:buFont typeface="Webdings" pitchFamily="18" charset="2"/>
              <a:buNone/>
              <a:defRPr/>
            </a:pPr>
            <a:r>
              <a:rPr lang="en-US" sz="1400" b="1" dirty="0">
                <a:solidFill>
                  <a:srgbClr val="C00000"/>
                </a:solidFill>
              </a:rPr>
              <a:t/>
            </a:r>
            <a:br>
              <a:rPr lang="en-US" sz="1400" b="1" dirty="0">
                <a:solidFill>
                  <a:srgbClr val="C00000"/>
                </a:solidFill>
              </a:rPr>
            </a:br>
            <a:r>
              <a:rPr lang="en-US" sz="3200" b="1" dirty="0" smtClean="0">
                <a:solidFill>
                  <a:srgbClr val="C00000"/>
                </a:solidFill>
              </a:rPr>
              <a:t>www.sensible.com</a:t>
            </a:r>
            <a:endParaRPr lang="en-US" sz="3200" dirty="0" smtClean="0">
              <a:solidFill>
                <a:srgbClr val="C00000"/>
              </a:solidFill>
            </a:endParaRPr>
          </a:p>
        </p:txBody>
      </p:sp>
    </p:spTree>
    <p:extLst>
      <p:ext uri="{BB962C8B-B14F-4D97-AF65-F5344CB8AC3E}">
        <p14:creationId xmlns:p14="http://schemas.microsoft.com/office/powerpoint/2010/main" val="303242627"/>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subTitle" idx="1"/>
          </p:nvPr>
        </p:nvSpPr>
        <p:spPr>
          <a:xfrm>
            <a:off x="1576388" y="5086350"/>
            <a:ext cx="6400800" cy="1771650"/>
          </a:xfrm>
        </p:spPr>
        <p:txBody>
          <a:bodyPr/>
          <a:lstStyle/>
          <a:p>
            <a:pPr algn="ctr"/>
            <a:r>
              <a:rPr lang="en-US" sz="2000" dirty="0" smtClean="0"/>
              <a:t>© 2015 Steve Krug</a:t>
            </a:r>
            <a:br>
              <a:rPr lang="en-US" sz="2000" dirty="0" smtClean="0"/>
            </a:br>
            <a:endParaRPr lang="en-US" sz="2000"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2001 Steve Krug</a:t>
            </a:r>
            <a:endParaRPr lang="en-US" sz="1400">
              <a:solidFill>
                <a:schemeClr val="bg2"/>
              </a:solidFill>
            </a:endParaRPr>
          </a:p>
        </p:txBody>
      </p:sp>
      <p:pic>
        <p:nvPicPr>
          <p:cNvPr id="6" name="Picture 5"/>
          <p:cNvPicPr>
            <a:picLocks noChangeAspect="1"/>
          </p:cNvPicPr>
          <p:nvPr/>
        </p:nvPicPr>
        <p:blipFill>
          <a:blip r:embed="rId2"/>
          <a:stretch>
            <a:fillRect/>
          </a:stretch>
        </p:blipFill>
        <p:spPr>
          <a:xfrm>
            <a:off x="757466" y="3088976"/>
            <a:ext cx="9254541" cy="793247"/>
          </a:xfrm>
          <a:prstGeom prst="rect">
            <a:avLst/>
          </a:prstGeom>
        </p:spPr>
      </p:pic>
    </p:spTree>
    <p:extLst>
      <p:ext uri="{BB962C8B-B14F-4D97-AF65-F5344CB8AC3E}">
        <p14:creationId xmlns:p14="http://schemas.microsoft.com/office/powerpoint/2010/main" val="367265391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2001 Steve Krug</a:t>
            </a:r>
            <a:endParaRPr lang="en-US" sz="1400">
              <a:solidFill>
                <a:schemeClr val="bg2"/>
              </a:solidFill>
            </a:endParaRPr>
          </a:p>
        </p:txBody>
      </p:sp>
      <p:pic>
        <p:nvPicPr>
          <p:cNvPr id="4" name="Picture 3"/>
          <p:cNvPicPr>
            <a:picLocks noChangeAspect="1"/>
          </p:cNvPicPr>
          <p:nvPr/>
        </p:nvPicPr>
        <p:blipFill>
          <a:blip r:embed="rId2"/>
          <a:stretch>
            <a:fillRect/>
          </a:stretch>
        </p:blipFill>
        <p:spPr>
          <a:xfrm>
            <a:off x="482184" y="2753138"/>
            <a:ext cx="8300694" cy="1714429"/>
          </a:xfrm>
          <a:prstGeom prst="rect">
            <a:avLst/>
          </a:prstGeom>
        </p:spPr>
      </p:pic>
    </p:spTree>
    <p:extLst>
      <p:ext uri="{BB962C8B-B14F-4D97-AF65-F5344CB8AC3E}">
        <p14:creationId xmlns:p14="http://schemas.microsoft.com/office/powerpoint/2010/main" val="134870620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33536</TotalTime>
  <Words>1377</Words>
  <Application>Microsoft Office PowerPoint</Application>
  <PresentationFormat>On-screen Show (4:3)</PresentationFormat>
  <Paragraphs>244</Paragraphs>
  <Slides>71</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Arial Black</vt:lpstr>
      <vt:lpstr>Wingdings</vt:lpstr>
      <vt:lpstr>Arial</vt:lpstr>
      <vt:lpstr>Times New Roman</vt:lpstr>
      <vt:lpstr>Calibri</vt:lpstr>
      <vt:lpstr>Webdings</vt:lpstr>
      <vt:lpstr>Tahoma</vt:lpstr>
      <vt:lpstr>Contemporary Portrait</vt:lpstr>
      <vt:lpstr>You're NOT doing  usability testing? </vt:lpstr>
      <vt:lpstr>But enough about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I’d like to do this morning</vt:lpstr>
      <vt:lpstr>45 action-packed minutes</vt:lpstr>
      <vt:lpstr>First, help me calibrate</vt:lpstr>
      <vt:lpstr>Another show of hands</vt:lpstr>
      <vt:lpstr>Essay question</vt:lpstr>
      <vt:lpstr>So…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ideal home page,” as told by…</vt:lpstr>
      <vt:lpstr>“My ideal home page,” as told by…</vt:lpstr>
      <vt:lpstr>What is a usability test?</vt:lpstr>
      <vt:lpstr>Do-it-yourself usability testing</vt:lpstr>
      <vt:lpstr>A brave volunteer?</vt:lpstr>
      <vt:lpstr>See? Nothing to it</vt:lpstr>
      <vt:lpstr>It’s a lot like therapy</vt:lpstr>
      <vt:lpstr>PowerPoint Presentation</vt:lpstr>
      <vt:lpstr>Afterwards comes the debriefing</vt:lpstr>
      <vt:lpstr>DIY usability testing (nutshell version)</vt:lpstr>
      <vt:lpstr>The maxims</vt:lpstr>
      <vt:lpstr>1 </vt:lpstr>
      <vt:lpstr>Incorrect thinking</vt:lpstr>
      <vt:lpstr>Correct thinking</vt:lpstr>
      <vt:lpstr>You can test…</vt:lpstr>
      <vt:lpstr>2 </vt:lpstr>
      <vt:lpstr>PowerPoint Presentation</vt:lpstr>
      <vt:lpstr>3</vt:lpstr>
      <vt:lpstr>PowerPoint Presentation</vt:lpstr>
      <vt:lpstr>PowerPoint Presentation</vt:lpstr>
      <vt:lpstr>4</vt:lpstr>
      <vt:lpstr>PowerPoint Presentation</vt:lpstr>
      <vt:lpstr>5</vt:lpstr>
      <vt:lpstr>The problem is, testing works</vt:lpstr>
      <vt:lpstr>PowerPoint Presentation</vt:lpstr>
      <vt:lpstr>The lure of the low-hanging fruit</vt:lpstr>
      <vt:lpstr>PowerPoint Presentation</vt:lpstr>
      <vt:lpstr>PowerPoint Presentation</vt:lpstr>
      <vt:lpstr>6</vt:lpstr>
      <vt:lpstr>Tweak, don’t redesign</vt:lpstr>
      <vt:lpstr>PowerPoint Presentation</vt:lpstr>
      <vt:lpstr>PowerPoint Presentation</vt:lpstr>
      <vt:lpstr>PowerPoint Presentation</vt:lpstr>
      <vt:lpstr>PowerPoint Presentation</vt:lpstr>
      <vt:lpstr>A great tip</vt:lpstr>
      <vt:lpstr>And another one…</vt:lpstr>
      <vt:lpstr>PowerPoint Presentation</vt:lpstr>
      <vt:lpstr>Thanks for all the fish</vt:lpstr>
      <vt:lpstr>PowerPoint Presentation</vt:lpstr>
    </vt:vector>
  </TitlesOfParts>
  <Company>Advanced Common Sense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Waiting for Godot</dc:title>
  <dc:creator>Steve Krug</dc:creator>
  <cp:lastModifiedBy>Steve Krug</cp:lastModifiedBy>
  <cp:revision>2269</cp:revision>
  <cp:lastPrinted>1999-06-22T16:19:19Z</cp:lastPrinted>
  <dcterms:created xsi:type="dcterms:W3CDTF">1998-01-22T16:40:36Z</dcterms:created>
  <dcterms:modified xsi:type="dcterms:W3CDTF">2015-04-13T12:41:57Z</dcterms:modified>
</cp:coreProperties>
</file>